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grandir Medium" panose="020B0604020202020204" charset="0"/>
      <p:regular r:id="rId29"/>
    </p:embeddedFont>
    <p:embeddedFont>
      <p:font typeface="Calibri (MS)" panose="020B0604020202020204" charset="0"/>
      <p:regular r:id="rId30"/>
    </p:embeddedFont>
    <p:embeddedFont>
      <p:font typeface="Inter" panose="020B0604020202020204" charset="0"/>
      <p:regular r:id="rId31"/>
    </p:embeddedFont>
    <p:embeddedFont>
      <p:font typeface="Open Sans" panose="020B0606030504020204" pitchFamily="34" charset="0"/>
      <p:regular r:id="rId32"/>
    </p:embeddedFont>
    <p:embeddedFont>
      <p:font typeface="Roboto" panose="02000000000000000000" pitchFamily="2" charset="0"/>
      <p:regular r:id="rId33"/>
    </p:embeddedFont>
    <p:embeddedFont>
      <p:font typeface="Times New Roman Bold" panose="02020803070505020304" pitchFamily="18" charset="0"/>
      <p:regular r:id="rId34"/>
      <p:bold r:id="rId35"/>
    </p:embeddedFont>
    <p:embeddedFont>
      <p:font typeface="Times New Roman Medium"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jpe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65937" y="0"/>
            <a:ext cx="6522063" cy="10287000"/>
          </a:xfrm>
          <a:custGeom>
            <a:avLst/>
            <a:gdLst/>
            <a:ahLst/>
            <a:cxnLst/>
            <a:rect l="l" t="t" r="r" b="b"/>
            <a:pathLst>
              <a:path w="6522063" h="10287000">
                <a:moveTo>
                  <a:pt x="0" y="0"/>
                </a:moveTo>
                <a:lnTo>
                  <a:pt x="6522063" y="0"/>
                </a:lnTo>
                <a:lnTo>
                  <a:pt x="6522063" y="10287000"/>
                </a:lnTo>
                <a:lnTo>
                  <a:pt x="0" y="10287000"/>
                </a:lnTo>
                <a:lnTo>
                  <a:pt x="0" y="0"/>
                </a:lnTo>
                <a:close/>
              </a:path>
            </a:pathLst>
          </a:custGeom>
          <a:blipFill>
            <a:blip r:embed="rId4"/>
            <a:stretch>
              <a:fillRect t="-1837" r="-8947" b="-1837"/>
            </a:stretch>
          </a:blipFill>
        </p:spPr>
      </p:sp>
      <p:sp>
        <p:nvSpPr>
          <p:cNvPr id="4" name="Freeform 4"/>
          <p:cNvSpPr/>
          <p:nvPr/>
        </p:nvSpPr>
        <p:spPr>
          <a:xfrm>
            <a:off x="569146" y="485428"/>
            <a:ext cx="4409921" cy="2701702"/>
          </a:xfrm>
          <a:custGeom>
            <a:avLst/>
            <a:gdLst/>
            <a:ahLst/>
            <a:cxnLst/>
            <a:rect l="l" t="t" r="r" b="b"/>
            <a:pathLst>
              <a:path w="4409921" h="2701702">
                <a:moveTo>
                  <a:pt x="0" y="0"/>
                </a:moveTo>
                <a:lnTo>
                  <a:pt x="4409921" y="0"/>
                </a:lnTo>
                <a:lnTo>
                  <a:pt x="4409921" y="2701702"/>
                </a:lnTo>
                <a:lnTo>
                  <a:pt x="0" y="2701702"/>
                </a:lnTo>
                <a:lnTo>
                  <a:pt x="0" y="0"/>
                </a:lnTo>
                <a:close/>
              </a:path>
            </a:pathLst>
          </a:custGeom>
          <a:blipFill>
            <a:blip r:embed="rId5"/>
            <a:stretch>
              <a:fillRect l="-22242" t="-38076" b="-32763"/>
            </a:stretch>
          </a:blipFill>
        </p:spPr>
      </p:sp>
      <p:sp>
        <p:nvSpPr>
          <p:cNvPr id="5" name="TextBox 5"/>
          <p:cNvSpPr txBox="1"/>
          <p:nvPr/>
        </p:nvSpPr>
        <p:spPr>
          <a:xfrm>
            <a:off x="7151618" y="3194056"/>
            <a:ext cx="48049" cy="2116768"/>
          </a:xfrm>
          <a:prstGeom prst="rect">
            <a:avLst/>
          </a:prstGeom>
        </p:spPr>
        <p:txBody>
          <a:bodyPr lIns="0" tIns="0" rIns="0" bIns="0" rtlCol="0" anchor="t">
            <a:spAutoFit/>
          </a:bodyPr>
          <a:lstStyle/>
          <a:p>
            <a:pPr algn="ctr">
              <a:lnSpc>
                <a:spcPts val="15536"/>
              </a:lnSpc>
              <a:spcBef>
                <a:spcPct val="0"/>
              </a:spcBef>
            </a:pPr>
            <a:endParaRPr/>
          </a:p>
        </p:txBody>
      </p:sp>
      <p:sp>
        <p:nvSpPr>
          <p:cNvPr id="6" name="TextBox 6"/>
          <p:cNvSpPr txBox="1"/>
          <p:nvPr/>
        </p:nvSpPr>
        <p:spPr>
          <a:xfrm>
            <a:off x="569146" y="3362834"/>
            <a:ext cx="8007107" cy="1371600"/>
          </a:xfrm>
          <a:prstGeom prst="rect">
            <a:avLst/>
          </a:prstGeom>
        </p:spPr>
        <p:txBody>
          <a:bodyPr lIns="0" tIns="0" rIns="0" bIns="0" rtlCol="0" anchor="t">
            <a:spAutoFit/>
          </a:bodyPr>
          <a:lstStyle/>
          <a:p>
            <a:pPr algn="l">
              <a:lnSpc>
                <a:spcPts val="3451"/>
              </a:lnSpc>
            </a:pPr>
            <a:r>
              <a:rPr lang="en-US" sz="2876">
                <a:solidFill>
                  <a:srgbClr val="000000"/>
                </a:solidFill>
                <a:latin typeface="Times New Roman"/>
                <a:ea typeface="Times New Roman"/>
                <a:cs typeface="Times New Roman"/>
                <a:sym typeface="Times New Roman"/>
              </a:rPr>
              <a:t>The Egyptian E-Learning University</a:t>
            </a:r>
          </a:p>
          <a:p>
            <a:pPr algn="l">
              <a:lnSpc>
                <a:spcPts val="3451"/>
              </a:lnSpc>
            </a:pPr>
            <a:r>
              <a:rPr lang="en-US" sz="2876">
                <a:solidFill>
                  <a:srgbClr val="000000"/>
                </a:solidFill>
                <a:latin typeface="Times New Roman"/>
                <a:ea typeface="Times New Roman"/>
                <a:cs typeface="Times New Roman"/>
                <a:sym typeface="Times New Roman"/>
              </a:rPr>
              <a:t> (EELU) </a:t>
            </a:r>
          </a:p>
          <a:p>
            <a:pPr algn="l">
              <a:lnSpc>
                <a:spcPts val="3451"/>
              </a:lnSpc>
            </a:pPr>
            <a:r>
              <a:rPr lang="en-US" sz="2876">
                <a:solidFill>
                  <a:srgbClr val="000000"/>
                </a:solidFill>
                <a:latin typeface="Times New Roman"/>
                <a:ea typeface="Times New Roman"/>
                <a:cs typeface="Times New Roman"/>
                <a:sym typeface="Times New Roman"/>
              </a:rPr>
              <a:t>Faculty of Information Technology</a:t>
            </a:r>
          </a:p>
        </p:txBody>
      </p:sp>
      <p:sp>
        <p:nvSpPr>
          <p:cNvPr id="7" name="TextBox 7"/>
          <p:cNvSpPr txBox="1"/>
          <p:nvPr/>
        </p:nvSpPr>
        <p:spPr>
          <a:xfrm>
            <a:off x="7007647" y="7551647"/>
            <a:ext cx="3723531" cy="511175"/>
          </a:xfrm>
          <a:prstGeom prst="rect">
            <a:avLst/>
          </a:prstGeom>
        </p:spPr>
        <p:txBody>
          <a:bodyPr lIns="0" tIns="0" rIns="0" bIns="0" rtlCol="0" anchor="t">
            <a:spAutoFit/>
          </a:bodyPr>
          <a:lstStyle/>
          <a:p>
            <a:pPr algn="r">
              <a:lnSpc>
                <a:spcPts val="3625"/>
              </a:lnSpc>
            </a:pPr>
            <a:r>
              <a:rPr lang="en-US" sz="4500">
                <a:solidFill>
                  <a:srgbClr val="3257B8"/>
                </a:solidFill>
                <a:latin typeface="Open Sans"/>
                <a:ea typeface="Open Sans"/>
                <a:cs typeface="Open Sans"/>
                <a:sym typeface="Open Sans"/>
              </a:rPr>
              <a:t>Supervisor:</a:t>
            </a:r>
          </a:p>
        </p:txBody>
      </p:sp>
      <p:sp>
        <p:nvSpPr>
          <p:cNvPr id="8" name="TextBox 8"/>
          <p:cNvSpPr txBox="1"/>
          <p:nvPr/>
        </p:nvSpPr>
        <p:spPr>
          <a:xfrm>
            <a:off x="7026697" y="8459623"/>
            <a:ext cx="4234606" cy="1003300"/>
          </a:xfrm>
          <a:prstGeom prst="rect">
            <a:avLst/>
          </a:prstGeom>
        </p:spPr>
        <p:txBody>
          <a:bodyPr lIns="0" tIns="0" rIns="0" bIns="0" rtlCol="0" anchor="t">
            <a:spAutoFit/>
          </a:bodyPr>
          <a:lstStyle/>
          <a:p>
            <a:pPr algn="ctr">
              <a:lnSpc>
                <a:spcPts val="3875"/>
              </a:lnSpc>
            </a:pPr>
            <a:r>
              <a:rPr lang="en-US" sz="4000">
                <a:solidFill>
                  <a:srgbClr val="15213F"/>
                </a:solidFill>
                <a:latin typeface="Roboto"/>
                <a:ea typeface="Roboto"/>
                <a:cs typeface="Roboto"/>
                <a:sym typeface="Roboto"/>
              </a:rPr>
              <a:t>Dr. Rodaina.</a:t>
            </a:r>
          </a:p>
          <a:p>
            <a:pPr algn="ctr">
              <a:lnSpc>
                <a:spcPts val="3875"/>
              </a:lnSpc>
            </a:pPr>
            <a:r>
              <a:rPr lang="en-US" sz="4000">
                <a:solidFill>
                  <a:srgbClr val="15213F"/>
                </a:solidFill>
                <a:latin typeface="Roboto"/>
                <a:ea typeface="Roboto"/>
                <a:cs typeface="Roboto"/>
                <a:sym typeface="Roboto"/>
              </a:rPr>
              <a:t>Eng. Engy.</a:t>
            </a:r>
          </a:p>
        </p:txBody>
      </p:sp>
      <p:sp>
        <p:nvSpPr>
          <p:cNvPr id="9" name="TextBox 9"/>
          <p:cNvSpPr txBox="1"/>
          <p:nvPr/>
        </p:nvSpPr>
        <p:spPr>
          <a:xfrm>
            <a:off x="569146" y="4936666"/>
            <a:ext cx="9692580" cy="1349194"/>
          </a:xfrm>
          <a:prstGeom prst="rect">
            <a:avLst/>
          </a:prstGeom>
        </p:spPr>
        <p:txBody>
          <a:bodyPr lIns="0" tIns="0" rIns="0" bIns="0" rtlCol="0" anchor="t">
            <a:spAutoFit/>
          </a:bodyPr>
          <a:lstStyle/>
          <a:p>
            <a:pPr algn="l">
              <a:lnSpc>
                <a:spcPts val="5065"/>
              </a:lnSpc>
            </a:pPr>
            <a:r>
              <a:rPr lang="en-US" sz="4075">
                <a:solidFill>
                  <a:srgbClr val="3257B8"/>
                </a:solidFill>
                <a:latin typeface="Times New Roman"/>
                <a:ea typeface="Times New Roman"/>
                <a:cs typeface="Times New Roman"/>
                <a:sym typeface="Times New Roman"/>
              </a:rPr>
              <a:t>E-Rent Application: </a:t>
            </a:r>
          </a:p>
          <a:p>
            <a:pPr algn="l">
              <a:lnSpc>
                <a:spcPts val="5067"/>
              </a:lnSpc>
            </a:pPr>
            <a:r>
              <a:rPr lang="en-US" sz="4075">
                <a:solidFill>
                  <a:srgbClr val="3257B8"/>
                </a:solidFill>
                <a:latin typeface="Times New Roman"/>
                <a:ea typeface="Times New Roman"/>
                <a:cs typeface="Times New Roman"/>
                <a:sym typeface="Times New Roman"/>
              </a:rPr>
              <a:t>Streamlining Off-Campus Housing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8815" y="464344"/>
            <a:ext cx="10042177" cy="985837"/>
          </a:xfrm>
          <a:prstGeom prst="rect">
            <a:avLst/>
          </a:prstGeom>
        </p:spPr>
        <p:txBody>
          <a:bodyPr lIns="0" tIns="0" rIns="0" bIns="0" rtlCol="0" anchor="t">
            <a:spAutoFit/>
          </a:bodyPr>
          <a:lstStyle/>
          <a:p>
            <a:pPr algn="r">
              <a:lnSpc>
                <a:spcPts val="6937"/>
              </a:lnSpc>
            </a:pPr>
            <a:r>
              <a:rPr lang="en-US" sz="5562" u="sng">
                <a:solidFill>
                  <a:srgbClr val="3257B8"/>
                </a:solidFill>
                <a:latin typeface="Times New Roman"/>
                <a:ea typeface="Times New Roman"/>
                <a:cs typeface="Times New Roman"/>
                <a:sym typeface="Times New Roman"/>
              </a:rPr>
              <a:t>Booking and Payment System</a:t>
            </a:r>
          </a:p>
        </p:txBody>
      </p:sp>
      <p:sp>
        <p:nvSpPr>
          <p:cNvPr id="3" name="TextBox 3"/>
          <p:cNvSpPr txBox="1"/>
          <p:nvPr/>
        </p:nvSpPr>
        <p:spPr>
          <a:xfrm>
            <a:off x="1327452" y="4860589"/>
            <a:ext cx="7443044" cy="2520950"/>
          </a:xfrm>
          <a:prstGeom prst="rect">
            <a:avLst/>
          </a:prstGeom>
        </p:spPr>
        <p:txBody>
          <a:bodyPr lIns="0" tIns="0" rIns="0" bIns="0" rtlCol="0" anchor="t">
            <a:spAutoFit/>
          </a:bodyPr>
          <a:lstStyle/>
          <a:p>
            <a:pPr algn="l">
              <a:lnSpc>
                <a:spcPts val="4899"/>
              </a:lnSpc>
            </a:pPr>
            <a:r>
              <a:rPr lang="en-US" sz="3499">
                <a:solidFill>
                  <a:srgbClr val="15213F"/>
                </a:solidFill>
                <a:latin typeface="Times New Roman"/>
                <a:ea typeface="Times New Roman"/>
                <a:cs typeface="Times New Roman"/>
                <a:sym typeface="Times New Roman"/>
              </a:rPr>
              <a:t>Students can complete the entire booking process within the app, eliminating the need for external communication.</a:t>
            </a:r>
          </a:p>
        </p:txBody>
      </p:sp>
      <p:sp>
        <p:nvSpPr>
          <p:cNvPr id="4" name="TextBox 4"/>
          <p:cNvSpPr txBox="1"/>
          <p:nvPr/>
        </p:nvSpPr>
        <p:spPr>
          <a:xfrm>
            <a:off x="9309893" y="3672183"/>
            <a:ext cx="5394463" cy="623292"/>
          </a:xfrm>
          <a:prstGeom prst="rect">
            <a:avLst/>
          </a:prstGeom>
        </p:spPr>
        <p:txBody>
          <a:bodyPr lIns="0" tIns="0" rIns="0" bIns="0" rtlCol="0" anchor="t">
            <a:spAutoFit/>
          </a:bodyPr>
          <a:lstStyle/>
          <a:p>
            <a:pPr algn="r">
              <a:lnSpc>
                <a:spcPts val="3867"/>
              </a:lnSpc>
            </a:pPr>
            <a:r>
              <a:rPr lang="en-US" sz="4499">
                <a:solidFill>
                  <a:srgbClr val="3257B8"/>
                </a:solidFill>
                <a:latin typeface="Times New Roman"/>
                <a:ea typeface="Times New Roman"/>
                <a:cs typeface="Times New Roman"/>
                <a:sym typeface="Times New Roman"/>
              </a:rPr>
              <a:t>Payment Methods</a:t>
            </a:r>
          </a:p>
        </p:txBody>
      </p:sp>
      <p:sp>
        <p:nvSpPr>
          <p:cNvPr id="5" name="TextBox 5"/>
          <p:cNvSpPr txBox="1"/>
          <p:nvPr/>
        </p:nvSpPr>
        <p:spPr>
          <a:xfrm>
            <a:off x="10338602" y="4932979"/>
            <a:ext cx="7443044" cy="2448560"/>
          </a:xfrm>
          <a:prstGeom prst="rect">
            <a:avLst/>
          </a:prstGeom>
        </p:spPr>
        <p:txBody>
          <a:bodyPr lIns="0" tIns="0" rIns="0" bIns="0" rtlCol="0" anchor="t">
            <a:spAutoFit/>
          </a:bodyPr>
          <a:lstStyle/>
          <a:p>
            <a:pPr algn="l">
              <a:lnSpc>
                <a:spcPts val="4794"/>
              </a:lnSpc>
            </a:pPr>
            <a:r>
              <a:rPr lang="en-US" sz="3499">
                <a:solidFill>
                  <a:srgbClr val="15213F"/>
                </a:solidFill>
                <a:latin typeface="Times New Roman"/>
                <a:ea typeface="Times New Roman"/>
                <a:cs typeface="Times New Roman"/>
                <a:sym typeface="Times New Roman"/>
              </a:rPr>
              <a:t>The app will support various payment methods, including credit cards and popular digital wallets, to provide user convenience and security.</a:t>
            </a:r>
          </a:p>
        </p:txBody>
      </p:sp>
      <p:sp>
        <p:nvSpPr>
          <p:cNvPr id="6" name="TextBox 6"/>
          <p:cNvSpPr txBox="1"/>
          <p:nvPr/>
        </p:nvSpPr>
        <p:spPr>
          <a:xfrm>
            <a:off x="757296" y="3672183"/>
            <a:ext cx="5394462" cy="623292"/>
          </a:xfrm>
          <a:prstGeom prst="rect">
            <a:avLst/>
          </a:prstGeom>
        </p:spPr>
        <p:txBody>
          <a:bodyPr lIns="0" tIns="0" rIns="0" bIns="0" rtlCol="0" anchor="t">
            <a:spAutoFit/>
          </a:bodyPr>
          <a:lstStyle/>
          <a:p>
            <a:pPr algn="r">
              <a:lnSpc>
                <a:spcPts val="3867"/>
              </a:lnSpc>
            </a:pPr>
            <a:r>
              <a:rPr lang="en-US" sz="4499">
                <a:solidFill>
                  <a:srgbClr val="3257B8"/>
                </a:solidFill>
                <a:latin typeface="Times New Roman"/>
                <a:ea typeface="Times New Roman"/>
                <a:cs typeface="Times New Roman"/>
                <a:sym typeface="Times New Roman"/>
              </a:rPr>
              <a:t>Complete Bookings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9449" y="233296"/>
            <a:ext cx="8934927" cy="1040893"/>
          </a:xfrm>
          <a:prstGeom prst="rect">
            <a:avLst/>
          </a:prstGeom>
        </p:spPr>
        <p:txBody>
          <a:bodyPr lIns="0" tIns="0" rIns="0" bIns="0" rtlCol="0" anchor="t">
            <a:spAutoFit/>
          </a:bodyPr>
          <a:lstStyle/>
          <a:p>
            <a:pPr algn="r">
              <a:lnSpc>
                <a:spcPts val="7373"/>
              </a:lnSpc>
            </a:pPr>
            <a:r>
              <a:rPr lang="en-US" sz="5912" u="sng">
                <a:solidFill>
                  <a:srgbClr val="3257B8"/>
                </a:solidFill>
                <a:latin typeface="Times New Roman"/>
                <a:ea typeface="Times New Roman"/>
                <a:cs typeface="Times New Roman"/>
                <a:sym typeface="Times New Roman"/>
              </a:rPr>
              <a:t>Internal Communication</a:t>
            </a:r>
          </a:p>
        </p:txBody>
      </p:sp>
      <p:sp>
        <p:nvSpPr>
          <p:cNvPr id="3" name="Freeform 3" descr="preencoded.png"/>
          <p:cNvSpPr/>
          <p:nvPr/>
        </p:nvSpPr>
        <p:spPr>
          <a:xfrm>
            <a:off x="3677555" y="3225990"/>
            <a:ext cx="1688873" cy="1659763"/>
          </a:xfrm>
          <a:custGeom>
            <a:avLst/>
            <a:gdLst/>
            <a:ahLst/>
            <a:cxnLst/>
            <a:rect l="l" t="t" r="r" b="b"/>
            <a:pathLst>
              <a:path w="1688873" h="1659763">
                <a:moveTo>
                  <a:pt x="0" y="0"/>
                </a:moveTo>
                <a:lnTo>
                  <a:pt x="1688873" y="0"/>
                </a:lnTo>
                <a:lnTo>
                  <a:pt x="1688873" y="1659763"/>
                </a:lnTo>
                <a:lnTo>
                  <a:pt x="0" y="1659763"/>
                </a:lnTo>
                <a:lnTo>
                  <a:pt x="0" y="0"/>
                </a:lnTo>
                <a:close/>
              </a:path>
            </a:pathLst>
          </a:custGeom>
          <a:blipFill>
            <a:blip r:embed="rId2"/>
            <a:stretch>
              <a:fillRect t="-876" b="-876"/>
            </a:stretch>
          </a:blipFill>
        </p:spPr>
      </p:sp>
      <p:sp>
        <p:nvSpPr>
          <p:cNvPr id="4" name="TextBox 4"/>
          <p:cNvSpPr txBox="1"/>
          <p:nvPr/>
        </p:nvSpPr>
        <p:spPr>
          <a:xfrm>
            <a:off x="2634158" y="5514797"/>
            <a:ext cx="3832818" cy="582321"/>
          </a:xfrm>
          <a:prstGeom prst="rect">
            <a:avLst/>
          </a:prstGeom>
        </p:spPr>
        <p:txBody>
          <a:bodyPr lIns="0" tIns="0" rIns="0" bIns="0" rtlCol="0" anchor="t">
            <a:spAutoFit/>
          </a:bodyPr>
          <a:lstStyle/>
          <a:p>
            <a:pPr algn="ctr">
              <a:lnSpc>
                <a:spcPts val="3653"/>
              </a:lnSpc>
            </a:pPr>
            <a:r>
              <a:rPr lang="en-US" sz="4251">
                <a:solidFill>
                  <a:srgbClr val="15213F"/>
                </a:solidFill>
                <a:latin typeface="Times New Roman"/>
                <a:ea typeface="Times New Roman"/>
                <a:cs typeface="Times New Roman"/>
                <a:sym typeface="Times New Roman"/>
              </a:rPr>
              <a:t>Feedback</a:t>
            </a:r>
          </a:p>
        </p:txBody>
      </p:sp>
      <p:sp>
        <p:nvSpPr>
          <p:cNvPr id="5" name="TextBox 5"/>
          <p:cNvSpPr txBox="1"/>
          <p:nvPr/>
        </p:nvSpPr>
        <p:spPr>
          <a:xfrm>
            <a:off x="848140" y="6900147"/>
            <a:ext cx="8585976" cy="1013826"/>
          </a:xfrm>
          <a:prstGeom prst="rect">
            <a:avLst/>
          </a:prstGeom>
        </p:spPr>
        <p:txBody>
          <a:bodyPr lIns="0" tIns="0" rIns="0" bIns="0" rtlCol="0" anchor="t">
            <a:spAutoFit/>
          </a:bodyPr>
          <a:lstStyle/>
          <a:p>
            <a:pPr algn="ctr">
              <a:lnSpc>
                <a:spcPts val="3786"/>
              </a:lnSpc>
            </a:pPr>
            <a:r>
              <a:rPr lang="en-US" sz="3188">
                <a:solidFill>
                  <a:srgbClr val="000000"/>
                </a:solidFill>
                <a:latin typeface="Times New Roman"/>
                <a:ea typeface="Times New Roman"/>
                <a:cs typeface="Times New Roman"/>
                <a:sym typeface="Times New Roman"/>
              </a:rPr>
              <a:t>The student can write comments and rate on the </a:t>
            </a:r>
          </a:p>
          <a:p>
            <a:pPr algn="ctr">
              <a:lnSpc>
                <a:spcPts val="3786"/>
              </a:lnSpc>
            </a:pPr>
            <a:r>
              <a:rPr lang="en-US" sz="3188">
                <a:solidFill>
                  <a:srgbClr val="000000"/>
                </a:solidFill>
                <a:latin typeface="Times New Roman"/>
                <a:ea typeface="Times New Roman"/>
                <a:cs typeface="Times New Roman"/>
                <a:sym typeface="Times New Roman"/>
              </a:rPr>
              <a:t>accommodation.</a:t>
            </a:r>
          </a:p>
        </p:txBody>
      </p:sp>
      <p:sp>
        <p:nvSpPr>
          <p:cNvPr id="6" name="Freeform 6" descr="preencoded.png"/>
          <p:cNvSpPr/>
          <p:nvPr/>
        </p:nvSpPr>
        <p:spPr>
          <a:xfrm>
            <a:off x="13103666" y="3225990"/>
            <a:ext cx="1323704" cy="1300888"/>
          </a:xfrm>
          <a:custGeom>
            <a:avLst/>
            <a:gdLst/>
            <a:ahLst/>
            <a:cxnLst/>
            <a:rect l="l" t="t" r="r" b="b"/>
            <a:pathLst>
              <a:path w="1323704" h="1300888">
                <a:moveTo>
                  <a:pt x="0" y="0"/>
                </a:moveTo>
                <a:lnTo>
                  <a:pt x="1323704" y="0"/>
                </a:lnTo>
                <a:lnTo>
                  <a:pt x="1323704" y="1300888"/>
                </a:lnTo>
                <a:lnTo>
                  <a:pt x="0" y="1300888"/>
                </a:lnTo>
                <a:lnTo>
                  <a:pt x="0" y="0"/>
                </a:lnTo>
                <a:close/>
              </a:path>
            </a:pathLst>
          </a:custGeom>
          <a:blipFill>
            <a:blip r:embed="rId3"/>
            <a:stretch>
              <a:fillRect t="-876" b="-876"/>
            </a:stretch>
          </a:blipFill>
        </p:spPr>
      </p:sp>
      <p:sp>
        <p:nvSpPr>
          <p:cNvPr id="7" name="TextBox 7"/>
          <p:cNvSpPr txBox="1"/>
          <p:nvPr/>
        </p:nvSpPr>
        <p:spPr>
          <a:xfrm>
            <a:off x="11849109" y="5270361"/>
            <a:ext cx="3832818" cy="1014043"/>
          </a:xfrm>
          <a:prstGeom prst="rect">
            <a:avLst/>
          </a:prstGeom>
        </p:spPr>
        <p:txBody>
          <a:bodyPr lIns="0" tIns="0" rIns="0" bIns="0" rtlCol="0" anchor="t">
            <a:spAutoFit/>
          </a:bodyPr>
          <a:lstStyle/>
          <a:p>
            <a:pPr algn="ctr">
              <a:lnSpc>
                <a:spcPts val="3653"/>
              </a:lnSpc>
            </a:pPr>
            <a:r>
              <a:rPr lang="en-US" sz="3719">
                <a:solidFill>
                  <a:srgbClr val="15213F"/>
                </a:solidFill>
                <a:latin typeface="Times New Roman"/>
                <a:ea typeface="Times New Roman"/>
                <a:cs typeface="Times New Roman"/>
                <a:sym typeface="Times New Roman"/>
              </a:rPr>
              <a:t>Instant Notifications</a:t>
            </a:r>
          </a:p>
        </p:txBody>
      </p:sp>
      <p:sp>
        <p:nvSpPr>
          <p:cNvPr id="8" name="TextBox 8"/>
          <p:cNvSpPr txBox="1"/>
          <p:nvPr/>
        </p:nvSpPr>
        <p:spPr>
          <a:xfrm>
            <a:off x="9835213" y="6900147"/>
            <a:ext cx="8586137" cy="538019"/>
          </a:xfrm>
          <a:prstGeom prst="rect">
            <a:avLst/>
          </a:prstGeom>
        </p:spPr>
        <p:txBody>
          <a:bodyPr lIns="0" tIns="0" rIns="0" bIns="0" rtlCol="0" anchor="t">
            <a:spAutoFit/>
          </a:bodyPr>
          <a:lstStyle/>
          <a:p>
            <a:pPr algn="ctr">
              <a:lnSpc>
                <a:spcPts val="3786"/>
              </a:lnSpc>
            </a:pPr>
            <a:r>
              <a:rPr lang="en-US" sz="3188">
                <a:solidFill>
                  <a:srgbClr val="15213F"/>
                </a:solidFill>
                <a:latin typeface="Times New Roman"/>
                <a:ea typeface="Times New Roman"/>
                <a:cs typeface="Times New Roman"/>
                <a:sym typeface="Times New Roman"/>
              </a:rPr>
              <a:t>Instant notifications for new messages.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4605" y="432317"/>
            <a:ext cx="13335000" cy="1049890"/>
          </a:xfrm>
          <a:prstGeom prst="rect">
            <a:avLst/>
          </a:prstGeom>
        </p:spPr>
        <p:txBody>
          <a:bodyPr lIns="0" tIns="0" rIns="0" bIns="0" rtlCol="0" anchor="t">
            <a:spAutoFit/>
          </a:bodyPr>
          <a:lstStyle/>
          <a:p>
            <a:pPr algn="l">
              <a:lnSpc>
                <a:spcPts val="7483"/>
              </a:lnSpc>
            </a:pPr>
            <a:r>
              <a:rPr lang="en-US" sz="6000" u="sng">
                <a:solidFill>
                  <a:srgbClr val="3257B8"/>
                </a:solidFill>
                <a:latin typeface="Times New Roman"/>
                <a:ea typeface="Times New Roman"/>
                <a:cs typeface="Times New Roman"/>
                <a:sym typeface="Times New Roman"/>
              </a:rPr>
              <a:t>Recommendation System</a:t>
            </a:r>
          </a:p>
        </p:txBody>
      </p:sp>
      <p:sp>
        <p:nvSpPr>
          <p:cNvPr id="3" name="TextBox 3"/>
          <p:cNvSpPr txBox="1"/>
          <p:nvPr/>
        </p:nvSpPr>
        <p:spPr>
          <a:xfrm>
            <a:off x="1028922" y="2408780"/>
            <a:ext cx="4853522" cy="526838"/>
          </a:xfrm>
          <a:prstGeom prst="rect">
            <a:avLst/>
          </a:prstGeom>
        </p:spPr>
        <p:txBody>
          <a:bodyPr lIns="0" tIns="0" rIns="0" bIns="0" rtlCol="0" anchor="t">
            <a:spAutoFit/>
          </a:bodyPr>
          <a:lstStyle/>
          <a:p>
            <a:pPr algn="l">
              <a:lnSpc>
                <a:spcPts val="3666"/>
              </a:lnSpc>
            </a:pPr>
            <a:r>
              <a:rPr lang="en-US" sz="3199" b="1">
                <a:solidFill>
                  <a:srgbClr val="3257B8"/>
                </a:solidFill>
                <a:latin typeface="Times New Roman Bold"/>
                <a:ea typeface="Times New Roman Bold"/>
                <a:cs typeface="Times New Roman Bold"/>
                <a:sym typeface="Times New Roman Bold"/>
              </a:rPr>
              <a:t>Content-Based Filtering </a:t>
            </a:r>
          </a:p>
        </p:txBody>
      </p:sp>
      <p:sp>
        <p:nvSpPr>
          <p:cNvPr id="4" name="TextBox 4"/>
          <p:cNvSpPr txBox="1"/>
          <p:nvPr/>
        </p:nvSpPr>
        <p:spPr>
          <a:xfrm>
            <a:off x="1028700" y="3110172"/>
            <a:ext cx="8970838" cy="1200912"/>
          </a:xfrm>
          <a:prstGeom prst="rect">
            <a:avLst/>
          </a:prstGeom>
        </p:spPr>
        <p:txBody>
          <a:bodyPr lIns="0" tIns="0" rIns="0" bIns="0" rtlCol="0" anchor="t">
            <a:spAutoFit/>
          </a:bodyPr>
          <a:lstStyle/>
          <a:p>
            <a:pPr algn="l">
              <a:lnSpc>
                <a:spcPts val="4703"/>
              </a:lnSpc>
            </a:pPr>
            <a:r>
              <a:rPr lang="en-US" sz="2799">
                <a:solidFill>
                  <a:srgbClr val="15213F"/>
                </a:solidFill>
                <a:latin typeface="Times New Roman"/>
                <a:ea typeface="Times New Roman"/>
                <a:cs typeface="Times New Roman"/>
                <a:sym typeface="Times New Roman"/>
              </a:rPr>
              <a:t>Based on university and use preferences and item features,</a:t>
            </a:r>
          </a:p>
          <a:p>
            <a:pPr algn="l">
              <a:lnSpc>
                <a:spcPts val="4703"/>
              </a:lnSpc>
            </a:pPr>
            <a:r>
              <a:rPr lang="en-US" sz="2799">
                <a:solidFill>
                  <a:srgbClr val="15213F"/>
                </a:solidFill>
                <a:latin typeface="Times New Roman"/>
                <a:ea typeface="Times New Roman"/>
                <a:cs typeface="Times New Roman"/>
                <a:sym typeface="Times New Roman"/>
              </a:rPr>
              <a:t> suggesting items similar to previous interactions.</a:t>
            </a:r>
          </a:p>
        </p:txBody>
      </p:sp>
      <p:sp>
        <p:nvSpPr>
          <p:cNvPr id="5" name="TextBox 5"/>
          <p:cNvSpPr txBox="1"/>
          <p:nvPr/>
        </p:nvSpPr>
        <p:spPr>
          <a:xfrm>
            <a:off x="1028922" y="6666949"/>
            <a:ext cx="8970615" cy="1234313"/>
          </a:xfrm>
          <a:prstGeom prst="rect">
            <a:avLst/>
          </a:prstGeom>
        </p:spPr>
        <p:txBody>
          <a:bodyPr lIns="0" tIns="0" rIns="0" bIns="0" rtlCol="0" anchor="t">
            <a:spAutoFit/>
          </a:bodyPr>
          <a:lstStyle/>
          <a:p>
            <a:pPr algn="l">
              <a:lnSpc>
                <a:spcPts val="4815"/>
              </a:lnSpc>
            </a:pPr>
            <a:r>
              <a:rPr lang="en-US" sz="2799">
                <a:solidFill>
                  <a:srgbClr val="15213F"/>
                </a:solidFill>
                <a:latin typeface="Times New Roman"/>
                <a:ea typeface="Times New Roman"/>
                <a:cs typeface="Times New Roman"/>
                <a:sym typeface="Times New Roman"/>
              </a:rPr>
              <a:t>Recommending items based on similar user preferences</a:t>
            </a:r>
          </a:p>
          <a:p>
            <a:pPr algn="l">
              <a:lnSpc>
                <a:spcPts val="4815"/>
              </a:lnSpc>
            </a:pPr>
            <a:r>
              <a:rPr lang="en-US" sz="2799">
                <a:solidFill>
                  <a:srgbClr val="15213F"/>
                </a:solidFill>
                <a:latin typeface="Times New Roman"/>
                <a:ea typeface="Times New Roman"/>
                <a:cs typeface="Times New Roman"/>
                <a:sym typeface="Times New Roman"/>
              </a:rPr>
              <a:t> and past behavior.</a:t>
            </a:r>
          </a:p>
        </p:txBody>
      </p:sp>
      <p:sp>
        <p:nvSpPr>
          <p:cNvPr id="6" name="TextBox 6"/>
          <p:cNvSpPr txBox="1"/>
          <p:nvPr/>
        </p:nvSpPr>
        <p:spPr>
          <a:xfrm>
            <a:off x="1028922" y="5757311"/>
            <a:ext cx="4283296" cy="526838"/>
          </a:xfrm>
          <a:prstGeom prst="rect">
            <a:avLst/>
          </a:prstGeom>
        </p:spPr>
        <p:txBody>
          <a:bodyPr lIns="0" tIns="0" rIns="0" bIns="0" rtlCol="0" anchor="t">
            <a:spAutoFit/>
          </a:bodyPr>
          <a:lstStyle/>
          <a:p>
            <a:pPr algn="l">
              <a:lnSpc>
                <a:spcPts val="3666"/>
              </a:lnSpc>
            </a:pPr>
            <a:r>
              <a:rPr lang="en-US" sz="3199" b="1">
                <a:solidFill>
                  <a:srgbClr val="3257B8"/>
                </a:solidFill>
                <a:latin typeface="Times New Roman Bold"/>
                <a:ea typeface="Times New Roman Bold"/>
                <a:cs typeface="Times New Roman Bold"/>
                <a:sym typeface="Times New Roman Bold"/>
              </a:rPr>
              <a:t>Collaborative Filtering</a:t>
            </a:r>
          </a:p>
        </p:txBody>
      </p:sp>
      <p:sp>
        <p:nvSpPr>
          <p:cNvPr id="7" name="TextBox 7"/>
          <p:cNvSpPr txBox="1"/>
          <p:nvPr/>
        </p:nvSpPr>
        <p:spPr>
          <a:xfrm>
            <a:off x="10465561" y="5757311"/>
            <a:ext cx="4672219" cy="526838"/>
          </a:xfrm>
          <a:prstGeom prst="rect">
            <a:avLst/>
          </a:prstGeom>
        </p:spPr>
        <p:txBody>
          <a:bodyPr lIns="0" tIns="0" rIns="0" bIns="0" rtlCol="0" anchor="t">
            <a:spAutoFit/>
          </a:bodyPr>
          <a:lstStyle/>
          <a:p>
            <a:pPr algn="l">
              <a:lnSpc>
                <a:spcPts val="3666"/>
              </a:lnSpc>
            </a:pPr>
            <a:r>
              <a:rPr lang="en-US" sz="3199" b="1">
                <a:solidFill>
                  <a:srgbClr val="3257B8"/>
                </a:solidFill>
                <a:latin typeface="Times New Roman Bold"/>
                <a:ea typeface="Times New Roman Bold"/>
                <a:cs typeface="Times New Roman Bold"/>
                <a:sym typeface="Times New Roman Bold"/>
              </a:rPr>
              <a:t>Rule-Based System</a:t>
            </a:r>
          </a:p>
        </p:txBody>
      </p:sp>
      <p:sp>
        <p:nvSpPr>
          <p:cNvPr id="8" name="TextBox 8"/>
          <p:cNvSpPr txBox="1"/>
          <p:nvPr/>
        </p:nvSpPr>
        <p:spPr>
          <a:xfrm>
            <a:off x="10465561" y="3138747"/>
            <a:ext cx="7625655" cy="1147191"/>
          </a:xfrm>
          <a:prstGeom prst="rect">
            <a:avLst/>
          </a:prstGeom>
        </p:spPr>
        <p:txBody>
          <a:bodyPr lIns="0" tIns="0" rIns="0" bIns="0" rtlCol="0" anchor="t">
            <a:spAutoFit/>
          </a:bodyPr>
          <a:lstStyle/>
          <a:p>
            <a:pPr algn="l">
              <a:lnSpc>
                <a:spcPts val="4451"/>
              </a:lnSpc>
            </a:pPr>
            <a:r>
              <a:rPr lang="en-US" sz="2799">
                <a:solidFill>
                  <a:srgbClr val="15213F"/>
                </a:solidFill>
                <a:latin typeface="Times New Roman"/>
                <a:ea typeface="Times New Roman"/>
                <a:cs typeface="Times New Roman"/>
                <a:sym typeface="Times New Roman"/>
              </a:rPr>
              <a:t>Combining content-based and collaborative filtering for more personalized recommendations.</a:t>
            </a:r>
          </a:p>
        </p:txBody>
      </p:sp>
      <p:sp>
        <p:nvSpPr>
          <p:cNvPr id="9" name="TextBox 9"/>
          <p:cNvSpPr txBox="1"/>
          <p:nvPr/>
        </p:nvSpPr>
        <p:spPr>
          <a:xfrm>
            <a:off x="10465561" y="2408780"/>
            <a:ext cx="3544044" cy="526838"/>
          </a:xfrm>
          <a:prstGeom prst="rect">
            <a:avLst/>
          </a:prstGeom>
        </p:spPr>
        <p:txBody>
          <a:bodyPr lIns="0" tIns="0" rIns="0" bIns="0" rtlCol="0" anchor="t">
            <a:spAutoFit/>
          </a:bodyPr>
          <a:lstStyle/>
          <a:p>
            <a:pPr algn="l">
              <a:lnSpc>
                <a:spcPts val="3666"/>
              </a:lnSpc>
            </a:pPr>
            <a:r>
              <a:rPr lang="en-US" sz="3199" b="1">
                <a:solidFill>
                  <a:srgbClr val="3257B8"/>
                </a:solidFill>
                <a:latin typeface="Times New Roman Bold"/>
                <a:ea typeface="Times New Roman Bold"/>
                <a:cs typeface="Times New Roman Bold"/>
                <a:sym typeface="Times New Roman Bold"/>
              </a:rPr>
              <a:t>Hybrid System</a:t>
            </a:r>
          </a:p>
        </p:txBody>
      </p:sp>
      <p:sp>
        <p:nvSpPr>
          <p:cNvPr id="10" name="TextBox 10"/>
          <p:cNvSpPr txBox="1"/>
          <p:nvPr/>
        </p:nvSpPr>
        <p:spPr>
          <a:xfrm>
            <a:off x="10465561" y="6685999"/>
            <a:ext cx="7625655" cy="2341499"/>
          </a:xfrm>
          <a:prstGeom prst="rect">
            <a:avLst/>
          </a:prstGeom>
        </p:spPr>
        <p:txBody>
          <a:bodyPr lIns="0" tIns="0" rIns="0" bIns="0" rtlCol="0" anchor="t">
            <a:spAutoFit/>
          </a:bodyPr>
          <a:lstStyle/>
          <a:p>
            <a:pPr algn="l">
              <a:lnSpc>
                <a:spcPts val="4647"/>
              </a:lnSpc>
            </a:pPr>
            <a:r>
              <a:rPr lang="en-US" sz="2799">
                <a:solidFill>
                  <a:srgbClr val="15213F"/>
                </a:solidFill>
                <a:latin typeface="Times New Roman"/>
                <a:ea typeface="Times New Roman"/>
                <a:cs typeface="Times New Roman"/>
                <a:sym typeface="Times New Roman"/>
              </a:rPr>
              <a:t>Emulates human decision-making by applying predefined "if-else" rules to input data, allowing it to solve problems and derive conclusions like an expert.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718854594"/>
              </p:ext>
            </p:extLst>
          </p:nvPr>
        </p:nvGraphicFramePr>
        <p:xfrm>
          <a:off x="807553" y="1257299"/>
          <a:ext cx="16672894" cy="8741194"/>
        </p:xfrm>
        <a:graphic>
          <a:graphicData uri="http://schemas.openxmlformats.org/drawingml/2006/table">
            <a:tbl>
              <a:tblPr/>
              <a:tblGrid>
                <a:gridCol w="3259206">
                  <a:extLst>
                    <a:ext uri="{9D8B030D-6E8A-4147-A177-3AD203B41FA5}">
                      <a16:colId xmlns:a16="http://schemas.microsoft.com/office/drawing/2014/main" val="20000"/>
                    </a:ext>
                  </a:extLst>
                </a:gridCol>
                <a:gridCol w="6781995">
                  <a:extLst>
                    <a:ext uri="{9D8B030D-6E8A-4147-A177-3AD203B41FA5}">
                      <a16:colId xmlns:a16="http://schemas.microsoft.com/office/drawing/2014/main" val="20001"/>
                    </a:ext>
                  </a:extLst>
                </a:gridCol>
                <a:gridCol w="6631693">
                  <a:extLst>
                    <a:ext uri="{9D8B030D-6E8A-4147-A177-3AD203B41FA5}">
                      <a16:colId xmlns:a16="http://schemas.microsoft.com/office/drawing/2014/main" val="20002"/>
                    </a:ext>
                  </a:extLst>
                </a:gridCol>
              </a:tblGrid>
              <a:tr h="984909">
                <a:tc>
                  <a:txBody>
                    <a:bodyPr/>
                    <a:lstStyle/>
                    <a:p>
                      <a:pPr algn="ctr">
                        <a:lnSpc>
                          <a:spcPts val="4199"/>
                        </a:lnSpc>
                        <a:defRPr/>
                      </a:pP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solidFill>
                      <a:srgbClr val="4987E6"/>
                    </a:solidFill>
                  </a:tcPr>
                </a:tc>
                <a:tc>
                  <a:txBody>
                    <a:bodyPr/>
                    <a:lstStyle/>
                    <a:p>
                      <a:pPr algn="ctr">
                        <a:lnSpc>
                          <a:spcPts val="4199"/>
                        </a:lnSpc>
                        <a:defRPr/>
                      </a:pPr>
                      <a:r>
                        <a:rPr lang="en-US" sz="2999" b="1">
                          <a:solidFill>
                            <a:srgbClr val="FFFFFF"/>
                          </a:solidFill>
                          <a:latin typeface="Times New Roman Bold"/>
                          <a:ea typeface="Times New Roman Bold"/>
                          <a:cs typeface="Times New Roman Bold"/>
                          <a:sym typeface="Times New Roman Bold"/>
                        </a:rPr>
                        <a:t>Rule Base System</a:t>
                      </a: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solidFill>
                      <a:srgbClr val="4987E6"/>
                    </a:solidFill>
                  </a:tcPr>
                </a:tc>
                <a:tc>
                  <a:txBody>
                    <a:bodyPr/>
                    <a:lstStyle/>
                    <a:p>
                      <a:pPr algn="ctr">
                        <a:lnSpc>
                          <a:spcPts val="4199"/>
                        </a:lnSpc>
                        <a:defRPr/>
                      </a:pPr>
                      <a:r>
                        <a:rPr lang="en-US" sz="2999" b="1" dirty="0">
                          <a:solidFill>
                            <a:srgbClr val="FFFFFF"/>
                          </a:solidFill>
                          <a:latin typeface="Times New Roman Bold"/>
                          <a:ea typeface="Times New Roman Bold"/>
                          <a:cs typeface="Times New Roman Bold"/>
                          <a:sym typeface="Times New Roman Bold"/>
                        </a:rPr>
                        <a:t>Machine Learning</a:t>
                      </a:r>
                      <a:endParaRPr lang="en-US" sz="1100" dirty="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solidFill>
                      <a:srgbClr val="4987E6"/>
                    </a:solidFill>
                  </a:tcPr>
                </a:tc>
                <a:extLst>
                  <a:ext uri="{0D108BD9-81ED-4DB2-BD59-A6C34878D82A}">
                    <a16:rowId xmlns:a16="http://schemas.microsoft.com/office/drawing/2014/main" val="10000"/>
                  </a:ext>
                </a:extLst>
              </a:tr>
              <a:tr h="2586537">
                <a:tc>
                  <a:txBody>
                    <a:bodyPr/>
                    <a:lstStyle/>
                    <a:p>
                      <a:pPr algn="just">
                        <a:lnSpc>
                          <a:spcPts val="3587"/>
                        </a:lnSpc>
                        <a:defRPr/>
                      </a:pP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algn="just">
                        <a:lnSpc>
                          <a:spcPts val="3587"/>
                        </a:lnSpc>
                        <a:defRPr/>
                      </a:pPr>
                      <a:endParaRPr lang="en-US" sz="1100"/>
                    </a:p>
                    <a:p>
                      <a:pPr marL="496566" lvl="1" indent="-248283" algn="just">
                        <a:lnSpc>
                          <a:spcPts val="3587"/>
                        </a:lnSpc>
                        <a:buFont typeface="Arial"/>
                        <a:buChar char="•"/>
                      </a:pPr>
                      <a:r>
                        <a:rPr lang="en-US" sz="2299">
                          <a:solidFill>
                            <a:srgbClr val="4987E6"/>
                          </a:solidFill>
                          <a:latin typeface="Times New Roman"/>
                          <a:ea typeface="Times New Roman"/>
                          <a:cs typeface="Times New Roman"/>
                          <a:sym typeface="Times New Roman"/>
                        </a:rPr>
                        <a:t>Use </a:t>
                      </a:r>
                      <a:r>
                        <a:rPr lang="en-US" sz="2299" b="1">
                          <a:solidFill>
                            <a:srgbClr val="4987E6"/>
                          </a:solidFill>
                          <a:latin typeface="Times New Roman Bold"/>
                          <a:ea typeface="Times New Roman Bold"/>
                          <a:cs typeface="Times New Roman Bold"/>
                          <a:sym typeface="Times New Roman Bold"/>
                        </a:rPr>
                        <a:t>predefined rules</a:t>
                      </a:r>
                      <a:r>
                        <a:rPr lang="en-US" sz="2299">
                          <a:solidFill>
                            <a:srgbClr val="4987E6"/>
                          </a:solidFill>
                          <a:latin typeface="Times New Roman"/>
                          <a:ea typeface="Times New Roman"/>
                          <a:cs typeface="Times New Roman"/>
                          <a:sym typeface="Times New Roman"/>
                        </a:rPr>
                        <a:t> to make decisions or solve problems.</a:t>
                      </a:r>
                    </a:p>
                    <a:p>
                      <a:pPr marL="496566" lvl="1" indent="-248283" algn="just">
                        <a:lnSpc>
                          <a:spcPts val="3587"/>
                        </a:lnSpc>
                        <a:buFont typeface="Arial"/>
                        <a:buChar char="•"/>
                      </a:pPr>
                      <a:r>
                        <a:rPr lang="en-US" sz="2299">
                          <a:solidFill>
                            <a:srgbClr val="4987E6"/>
                          </a:solidFill>
                          <a:latin typeface="Times New Roman"/>
                          <a:ea typeface="Times New Roman"/>
                          <a:cs typeface="Times New Roman"/>
                          <a:sym typeface="Times New Roman"/>
                        </a:rPr>
                        <a:t>Rules are typically expressed in "if-else" format</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539745" lvl="1" indent="-269872" algn="l">
                        <a:lnSpc>
                          <a:spcPts val="3499"/>
                        </a:lnSpc>
                        <a:buFont typeface="Arial"/>
                        <a:buChar char="•"/>
                        <a:defRPr/>
                      </a:pPr>
                      <a:r>
                        <a:rPr lang="en-US" sz="2499">
                          <a:solidFill>
                            <a:srgbClr val="4987E6"/>
                          </a:solidFill>
                          <a:latin typeface="Times New Roman"/>
                          <a:ea typeface="Times New Roman"/>
                          <a:cs typeface="Times New Roman"/>
                          <a:sym typeface="Times New Roman"/>
                        </a:rPr>
                        <a:t>Involves algorithms that learn from data to make predictions or decisions </a:t>
                      </a:r>
                      <a:r>
                        <a:rPr lang="en-US" sz="2499" b="1">
                          <a:solidFill>
                            <a:srgbClr val="4987E6"/>
                          </a:solidFill>
                          <a:latin typeface="Times New Roman Bold"/>
                          <a:ea typeface="Times New Roman Bold"/>
                          <a:cs typeface="Times New Roman Bold"/>
                          <a:sym typeface="Times New Roman Bold"/>
                        </a:rPr>
                        <a:t>without explicit programming of rules.</a:t>
                      </a: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extLst>
                  <a:ext uri="{0D108BD9-81ED-4DB2-BD59-A6C34878D82A}">
                    <a16:rowId xmlns:a16="http://schemas.microsoft.com/office/drawing/2014/main" val="10001"/>
                  </a:ext>
                </a:extLst>
              </a:tr>
              <a:tr h="1629242">
                <a:tc>
                  <a:txBody>
                    <a:bodyPr/>
                    <a:lstStyle/>
                    <a:p>
                      <a:pPr algn="l">
                        <a:lnSpc>
                          <a:spcPts val="3219"/>
                        </a:lnSpc>
                        <a:defRPr/>
                      </a:pP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a:solidFill>
                            <a:srgbClr val="4987E6"/>
                          </a:solidFill>
                          <a:latin typeface="Times New Roman"/>
                          <a:ea typeface="Times New Roman"/>
                          <a:cs typeface="Times New Roman"/>
                          <a:sym typeface="Times New Roman"/>
                        </a:rPr>
                        <a:t>Maintenance</a:t>
                      </a:r>
                      <a:endParaRPr lang="en-US" sz="1100"/>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Performance</a:t>
                      </a:r>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Data Dependency</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a:solidFill>
                            <a:srgbClr val="4987E6"/>
                          </a:solidFill>
                          <a:latin typeface="Times New Roman"/>
                          <a:ea typeface="Times New Roman"/>
                          <a:cs typeface="Times New Roman"/>
                          <a:sym typeface="Times New Roman"/>
                        </a:rPr>
                        <a:t>Complexity</a:t>
                      </a:r>
                      <a:endParaRPr lang="en-US" sz="1100"/>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Data Dependency</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extLst>
                  <a:ext uri="{0D108BD9-81ED-4DB2-BD59-A6C34878D82A}">
                    <a16:rowId xmlns:a16="http://schemas.microsoft.com/office/drawing/2014/main" val="10002"/>
                  </a:ext>
                </a:extLst>
              </a:tr>
              <a:tr h="1928906">
                <a:tc>
                  <a:txBody>
                    <a:bodyPr/>
                    <a:lstStyle/>
                    <a:p>
                      <a:pPr algn="l">
                        <a:lnSpc>
                          <a:spcPts val="3219"/>
                        </a:lnSpc>
                        <a:defRPr/>
                      </a:pP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a:solidFill>
                            <a:srgbClr val="4987E6"/>
                          </a:solidFill>
                          <a:latin typeface="Times New Roman"/>
                          <a:ea typeface="Times New Roman"/>
                          <a:cs typeface="Times New Roman"/>
                          <a:sym typeface="Times New Roman"/>
                        </a:rPr>
                        <a:t>Simplicity</a:t>
                      </a:r>
                      <a:endParaRPr lang="en-US" sz="1100"/>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Control</a:t>
                      </a:r>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Consistency</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a:solidFill>
                            <a:srgbClr val="4987E6"/>
                          </a:solidFill>
                          <a:latin typeface="Times New Roman"/>
                          <a:ea typeface="Times New Roman"/>
                          <a:cs typeface="Times New Roman"/>
                          <a:sym typeface="Times New Roman"/>
                        </a:rPr>
                        <a:t>Flexibility</a:t>
                      </a:r>
                      <a:endParaRPr lang="en-US" sz="1100"/>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Automation</a:t>
                      </a:r>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Pattern Recognition</a:t>
                      </a:r>
                    </a:p>
                    <a:p>
                      <a:pPr algn="l">
                        <a:lnSpc>
                          <a:spcPts val="3219"/>
                        </a:lnSpc>
                      </a:pPr>
                      <a:endParaRPr lang="en-US" sz="2299">
                        <a:solidFill>
                          <a:srgbClr val="4987E6"/>
                        </a:solidFill>
                        <a:latin typeface="Times New Roman"/>
                        <a:ea typeface="Times New Roman"/>
                        <a:cs typeface="Times New Roman"/>
                        <a:sym typeface="Times New Roman"/>
                      </a:endParaRP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extLst>
                  <a:ext uri="{0D108BD9-81ED-4DB2-BD59-A6C34878D82A}">
                    <a16:rowId xmlns:a16="http://schemas.microsoft.com/office/drawing/2014/main" val="10003"/>
                  </a:ext>
                </a:extLst>
              </a:tr>
              <a:tr h="1531680">
                <a:tc>
                  <a:txBody>
                    <a:bodyPr/>
                    <a:lstStyle/>
                    <a:p>
                      <a:pPr algn="l">
                        <a:lnSpc>
                          <a:spcPts val="3219"/>
                        </a:lnSpc>
                        <a:defRPr/>
                      </a:pPr>
                      <a:endParaRPr lang="en-US" sz="1100"/>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a:solidFill>
                            <a:srgbClr val="4987E6"/>
                          </a:solidFill>
                          <a:latin typeface="Times New Roman"/>
                          <a:ea typeface="Times New Roman"/>
                          <a:cs typeface="Times New Roman"/>
                          <a:sym typeface="Times New Roman"/>
                        </a:rPr>
                        <a:t>Scalability</a:t>
                      </a:r>
                      <a:endParaRPr lang="en-US" sz="1100"/>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Limited Flexibility</a:t>
                      </a:r>
                    </a:p>
                    <a:p>
                      <a:pPr marL="496566" lvl="1" indent="-248283" algn="l">
                        <a:lnSpc>
                          <a:spcPts val="3219"/>
                        </a:lnSpc>
                        <a:buFont typeface="Arial"/>
                        <a:buChar char="•"/>
                      </a:pPr>
                      <a:r>
                        <a:rPr lang="en-US" sz="2299">
                          <a:solidFill>
                            <a:srgbClr val="4987E6"/>
                          </a:solidFill>
                          <a:latin typeface="Times New Roman"/>
                          <a:ea typeface="Times New Roman"/>
                          <a:cs typeface="Times New Roman"/>
                          <a:sym typeface="Times New Roman"/>
                        </a:rPr>
                        <a:t>Knowledge Erosion </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tc>
                  <a:txBody>
                    <a:bodyPr/>
                    <a:lstStyle/>
                    <a:p>
                      <a:pPr marL="496566" lvl="1" indent="-248283" algn="l">
                        <a:lnSpc>
                          <a:spcPts val="3219"/>
                        </a:lnSpc>
                        <a:buFont typeface="Arial"/>
                        <a:buChar char="•"/>
                        <a:defRPr/>
                      </a:pPr>
                      <a:r>
                        <a:rPr lang="en-US" sz="2299" dirty="0">
                          <a:solidFill>
                            <a:srgbClr val="4987E6"/>
                          </a:solidFill>
                          <a:latin typeface="Times New Roman"/>
                          <a:ea typeface="Times New Roman"/>
                          <a:cs typeface="Times New Roman"/>
                          <a:sym typeface="Times New Roman"/>
                        </a:rPr>
                        <a:t>Interpretability</a:t>
                      </a:r>
                      <a:endParaRPr lang="en-US" sz="1100" dirty="0"/>
                    </a:p>
                    <a:p>
                      <a:pPr marL="496566" lvl="1" indent="-248283" algn="l">
                        <a:lnSpc>
                          <a:spcPts val="3219"/>
                        </a:lnSpc>
                        <a:buFont typeface="Arial"/>
                        <a:buChar char="•"/>
                      </a:pPr>
                      <a:r>
                        <a:rPr lang="en-US" sz="2299" dirty="0">
                          <a:solidFill>
                            <a:srgbClr val="4987E6"/>
                          </a:solidFill>
                          <a:latin typeface="Times New Roman"/>
                          <a:ea typeface="Times New Roman"/>
                          <a:cs typeface="Times New Roman"/>
                          <a:sym typeface="Times New Roman"/>
                        </a:rPr>
                        <a:t>Data Requirements</a:t>
                      </a:r>
                    </a:p>
                    <a:p>
                      <a:pPr marL="496566" lvl="1" indent="-248283" algn="l">
                        <a:lnSpc>
                          <a:spcPts val="3219"/>
                        </a:lnSpc>
                        <a:buFont typeface="Arial"/>
                        <a:buChar char="•"/>
                      </a:pPr>
                      <a:r>
                        <a:rPr lang="en-US" sz="2299" dirty="0">
                          <a:solidFill>
                            <a:srgbClr val="4987E6"/>
                          </a:solidFill>
                          <a:latin typeface="Times New Roman"/>
                          <a:ea typeface="Times New Roman"/>
                          <a:cs typeface="Times New Roman"/>
                          <a:sym typeface="Times New Roman"/>
                        </a:rPr>
                        <a:t>Overfitting:</a:t>
                      </a:r>
                    </a:p>
                  </a:txBody>
                  <a:tcPr marL="190500" marR="190500" marT="190500" marB="190500" anchor="ctr">
                    <a:lnL w="28575" cap="flat" cmpd="sng" algn="ctr">
                      <a:solidFill>
                        <a:srgbClr val="4987E6"/>
                      </a:solidFill>
                      <a:prstDash val="solid"/>
                      <a:round/>
                      <a:headEnd type="none" w="med" len="med"/>
                      <a:tailEnd type="none" w="med" len="med"/>
                    </a:lnL>
                    <a:lnR w="28575" cap="flat" cmpd="sng" algn="ctr">
                      <a:solidFill>
                        <a:srgbClr val="4987E6"/>
                      </a:solidFill>
                      <a:prstDash val="solid"/>
                      <a:round/>
                      <a:headEnd type="none" w="med" len="med"/>
                      <a:tailEnd type="none" w="med" len="med"/>
                    </a:lnR>
                    <a:lnT w="28575" cap="flat" cmpd="sng" algn="ctr">
                      <a:solidFill>
                        <a:srgbClr val="4987E6"/>
                      </a:solidFill>
                      <a:prstDash val="solid"/>
                      <a:round/>
                      <a:headEnd type="none" w="med" len="med"/>
                      <a:tailEnd type="none" w="med" len="med"/>
                    </a:lnT>
                    <a:lnB w="28575" cap="flat" cmpd="sng" algn="ctr">
                      <a:solidFill>
                        <a:srgbClr val="4987E6"/>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807553" y="257371"/>
            <a:ext cx="11509653" cy="884434"/>
          </a:xfrm>
          <a:prstGeom prst="rect">
            <a:avLst/>
          </a:prstGeom>
        </p:spPr>
        <p:txBody>
          <a:bodyPr lIns="0" tIns="0" rIns="0" bIns="0" rtlCol="0" anchor="t">
            <a:spAutoFit/>
          </a:bodyPr>
          <a:lstStyle/>
          <a:p>
            <a:pPr algn="ctr" rtl="1">
              <a:lnSpc>
                <a:spcPts val="6235"/>
              </a:lnSpc>
              <a:spcBef>
                <a:spcPct val="0"/>
              </a:spcBef>
            </a:pPr>
            <a:r>
              <a:rPr lang="en-US" sz="5000">
                <a:solidFill>
                  <a:srgbClr val="3257B8"/>
                </a:solidFill>
                <a:latin typeface="Times New Roman"/>
                <a:ea typeface="Times New Roman"/>
                <a:cs typeface="Times New Roman"/>
                <a:sym typeface="Times New Roman"/>
              </a:rPr>
              <a:t>Rule-Based Systems VS Machine Learning</a:t>
            </a:r>
          </a:p>
        </p:txBody>
      </p:sp>
      <p:sp>
        <p:nvSpPr>
          <p:cNvPr id="4" name="TextBox 4"/>
          <p:cNvSpPr txBox="1"/>
          <p:nvPr/>
        </p:nvSpPr>
        <p:spPr>
          <a:xfrm>
            <a:off x="1272042" y="5362339"/>
            <a:ext cx="2490311" cy="543396"/>
          </a:xfrm>
          <a:prstGeom prst="rect">
            <a:avLst/>
          </a:prstGeom>
        </p:spPr>
        <p:txBody>
          <a:bodyPr lIns="0" tIns="0" rIns="0" bIns="0" rtlCol="0" anchor="t">
            <a:spAutoFit/>
          </a:bodyPr>
          <a:lstStyle/>
          <a:p>
            <a:pPr algn="ctr">
              <a:lnSpc>
                <a:spcPts val="3866"/>
              </a:lnSpc>
              <a:spcBef>
                <a:spcPct val="0"/>
              </a:spcBef>
            </a:pPr>
            <a:r>
              <a:rPr lang="en-US" sz="3100">
                <a:solidFill>
                  <a:srgbClr val="3257B8"/>
                </a:solidFill>
                <a:latin typeface="Times New Roman"/>
                <a:ea typeface="Times New Roman"/>
                <a:cs typeface="Times New Roman"/>
                <a:sym typeface="Times New Roman"/>
              </a:rPr>
              <a:t>Characteristics</a:t>
            </a:r>
          </a:p>
        </p:txBody>
      </p:sp>
      <p:sp>
        <p:nvSpPr>
          <p:cNvPr id="5" name="TextBox 5"/>
          <p:cNvSpPr txBox="1"/>
          <p:nvPr/>
        </p:nvSpPr>
        <p:spPr>
          <a:xfrm>
            <a:off x="1430515" y="7205655"/>
            <a:ext cx="1955721" cy="543396"/>
          </a:xfrm>
          <a:prstGeom prst="rect">
            <a:avLst/>
          </a:prstGeom>
        </p:spPr>
        <p:txBody>
          <a:bodyPr lIns="0" tIns="0" rIns="0" bIns="0" rtlCol="0" anchor="t">
            <a:spAutoFit/>
          </a:bodyPr>
          <a:lstStyle/>
          <a:p>
            <a:pPr algn="ctr">
              <a:lnSpc>
                <a:spcPts val="3866"/>
              </a:lnSpc>
              <a:spcBef>
                <a:spcPct val="0"/>
              </a:spcBef>
            </a:pPr>
            <a:r>
              <a:rPr lang="en-US" sz="3100">
                <a:solidFill>
                  <a:srgbClr val="3257B8"/>
                </a:solidFill>
                <a:latin typeface="Times New Roman"/>
                <a:ea typeface="Times New Roman"/>
                <a:cs typeface="Times New Roman"/>
                <a:sym typeface="Times New Roman"/>
              </a:rPr>
              <a:t>Advantages</a:t>
            </a:r>
          </a:p>
        </p:txBody>
      </p:sp>
      <p:sp>
        <p:nvSpPr>
          <p:cNvPr id="6" name="TextBox 6"/>
          <p:cNvSpPr txBox="1"/>
          <p:nvPr/>
        </p:nvSpPr>
        <p:spPr>
          <a:xfrm>
            <a:off x="1618633" y="3206551"/>
            <a:ext cx="1738074" cy="543396"/>
          </a:xfrm>
          <a:prstGeom prst="rect">
            <a:avLst/>
          </a:prstGeom>
        </p:spPr>
        <p:txBody>
          <a:bodyPr lIns="0" tIns="0" rIns="0" bIns="0" rtlCol="0" anchor="t">
            <a:spAutoFit/>
          </a:bodyPr>
          <a:lstStyle/>
          <a:p>
            <a:pPr algn="ctr">
              <a:lnSpc>
                <a:spcPts val="3866"/>
              </a:lnSpc>
              <a:spcBef>
                <a:spcPct val="0"/>
              </a:spcBef>
            </a:pPr>
            <a:r>
              <a:rPr lang="en-US" sz="3100">
                <a:solidFill>
                  <a:srgbClr val="3257B8"/>
                </a:solidFill>
                <a:latin typeface="Times New Roman"/>
                <a:ea typeface="Times New Roman"/>
                <a:cs typeface="Times New Roman"/>
                <a:sym typeface="Times New Roman"/>
              </a:rPr>
              <a:t>Definition</a:t>
            </a:r>
          </a:p>
        </p:txBody>
      </p:sp>
      <p:sp>
        <p:nvSpPr>
          <p:cNvPr id="7" name="TextBox 7"/>
          <p:cNvSpPr txBox="1"/>
          <p:nvPr/>
        </p:nvSpPr>
        <p:spPr>
          <a:xfrm>
            <a:off x="1272042" y="9044451"/>
            <a:ext cx="2431256" cy="543396"/>
          </a:xfrm>
          <a:prstGeom prst="rect">
            <a:avLst/>
          </a:prstGeom>
        </p:spPr>
        <p:txBody>
          <a:bodyPr lIns="0" tIns="0" rIns="0" bIns="0" rtlCol="0" anchor="t">
            <a:spAutoFit/>
          </a:bodyPr>
          <a:lstStyle/>
          <a:p>
            <a:pPr algn="ctr">
              <a:lnSpc>
                <a:spcPts val="3866"/>
              </a:lnSpc>
              <a:spcBef>
                <a:spcPct val="0"/>
              </a:spcBef>
            </a:pPr>
            <a:r>
              <a:rPr lang="en-US" sz="3100">
                <a:solidFill>
                  <a:srgbClr val="3257B8"/>
                </a:solidFill>
                <a:latin typeface="Times New Roman"/>
                <a:ea typeface="Times New Roman"/>
                <a:cs typeface="Times New Roman"/>
                <a:sym typeface="Times New Roman"/>
              </a:rPr>
              <a:t>Disadvantages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994015"/>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796549" y="-940273"/>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61236" y="593817"/>
            <a:ext cx="7353036" cy="1762125"/>
          </a:xfrm>
          <a:prstGeom prst="rect">
            <a:avLst/>
          </a:prstGeom>
        </p:spPr>
        <p:txBody>
          <a:bodyPr lIns="0" tIns="0" rIns="0" bIns="0" rtlCol="0" anchor="t">
            <a:spAutoFit/>
          </a:bodyPr>
          <a:lstStyle/>
          <a:p>
            <a:pPr algn="l">
              <a:lnSpc>
                <a:spcPts val="6599"/>
              </a:lnSpc>
            </a:pPr>
            <a:r>
              <a:rPr lang="en-US" sz="5499" b="1" u="sng" spc="197">
                <a:solidFill>
                  <a:srgbClr val="3257B8"/>
                </a:solidFill>
                <a:latin typeface="Times New Roman Bold"/>
                <a:ea typeface="Times New Roman Bold"/>
                <a:cs typeface="Times New Roman Bold"/>
                <a:sym typeface="Times New Roman Bold"/>
              </a:rPr>
              <a:t>Rule-Based System</a:t>
            </a:r>
          </a:p>
          <a:p>
            <a:pPr marL="0" lvl="0" indent="0" algn="l">
              <a:lnSpc>
                <a:spcPts val="6599"/>
              </a:lnSpc>
              <a:spcBef>
                <a:spcPct val="0"/>
              </a:spcBef>
            </a:pPr>
            <a:endParaRPr lang="en-US" sz="5499" b="1" u="sng" spc="197">
              <a:solidFill>
                <a:srgbClr val="3257B8"/>
              </a:solidFill>
              <a:latin typeface="Times New Roman Bold"/>
              <a:ea typeface="Times New Roman Bold"/>
              <a:cs typeface="Times New Roman Bold"/>
              <a:sym typeface="Times New Roman Bold"/>
            </a:endParaRPr>
          </a:p>
        </p:txBody>
      </p:sp>
      <p:sp>
        <p:nvSpPr>
          <p:cNvPr id="5" name="TextBox 5"/>
          <p:cNvSpPr txBox="1"/>
          <p:nvPr/>
        </p:nvSpPr>
        <p:spPr>
          <a:xfrm>
            <a:off x="1028700" y="3599547"/>
            <a:ext cx="15393235" cy="4280153"/>
          </a:xfrm>
          <a:prstGeom prst="rect">
            <a:avLst/>
          </a:prstGeom>
        </p:spPr>
        <p:txBody>
          <a:bodyPr lIns="0" tIns="0" rIns="0" bIns="0" rtlCol="0" anchor="t">
            <a:spAutoFit/>
          </a:bodyPr>
          <a:lstStyle/>
          <a:p>
            <a:pPr algn="just">
              <a:lnSpc>
                <a:spcPts val="6708"/>
              </a:lnSpc>
            </a:pPr>
            <a:r>
              <a:rPr lang="en-US" sz="4300">
                <a:solidFill>
                  <a:srgbClr val="000000"/>
                </a:solidFill>
                <a:latin typeface="Times New Roman"/>
                <a:ea typeface="Times New Roman"/>
                <a:cs typeface="Times New Roman"/>
                <a:sym typeface="Times New Roman"/>
              </a:rPr>
              <a:t>The</a:t>
            </a:r>
            <a:r>
              <a:rPr lang="en-US" sz="4300" b="1">
                <a:solidFill>
                  <a:srgbClr val="000000"/>
                </a:solidFill>
                <a:latin typeface="Times New Roman Bold"/>
                <a:ea typeface="Times New Roman Bold"/>
                <a:cs typeface="Times New Roman Bold"/>
                <a:sym typeface="Times New Roman Bold"/>
              </a:rPr>
              <a:t> recommend_housing function </a:t>
            </a:r>
            <a:r>
              <a:rPr lang="en-US" sz="4300">
                <a:solidFill>
                  <a:srgbClr val="000000"/>
                </a:solidFill>
                <a:latin typeface="Times New Roman"/>
                <a:ea typeface="Times New Roman"/>
                <a:cs typeface="Times New Roman"/>
                <a:sym typeface="Times New Roman"/>
              </a:rPr>
              <a:t>evaluates housing options by checking criteria such as budget, required amenities, size, gender, and faculty cluster. It provides recommendations in stages, relaxing constraints if no exact matches are found, and outputs reasons for any rejections.</a:t>
            </a:r>
          </a:p>
        </p:txBody>
      </p:sp>
      <p:sp>
        <p:nvSpPr>
          <p:cNvPr id="6" name="TextBox 6"/>
          <p:cNvSpPr txBox="1"/>
          <p:nvPr/>
        </p:nvSpPr>
        <p:spPr>
          <a:xfrm>
            <a:off x="1028700" y="2375558"/>
            <a:ext cx="5726240" cy="1600200"/>
          </a:xfrm>
          <a:prstGeom prst="rect">
            <a:avLst/>
          </a:prstGeom>
        </p:spPr>
        <p:txBody>
          <a:bodyPr lIns="0" tIns="0" rIns="0" bIns="0" rtlCol="0" anchor="t">
            <a:spAutoFit/>
          </a:bodyPr>
          <a:lstStyle/>
          <a:p>
            <a:pPr algn="l">
              <a:lnSpc>
                <a:spcPts val="5999"/>
              </a:lnSpc>
            </a:pPr>
            <a:r>
              <a:rPr lang="en-US" sz="4999" spc="179">
                <a:solidFill>
                  <a:srgbClr val="3257B8"/>
                </a:solidFill>
                <a:latin typeface="Times New Roman"/>
                <a:ea typeface="Times New Roman"/>
                <a:cs typeface="Times New Roman"/>
                <a:sym typeface="Times New Roman"/>
              </a:rPr>
              <a:t>How it works</a:t>
            </a:r>
          </a:p>
          <a:p>
            <a:pPr marL="0" lvl="0" indent="0" algn="l">
              <a:lnSpc>
                <a:spcPts val="5999"/>
              </a:lnSpc>
              <a:spcBef>
                <a:spcPct val="0"/>
              </a:spcBef>
            </a:pPr>
            <a:endParaRPr lang="en-US" sz="4999" spc="179">
              <a:solidFill>
                <a:srgbClr val="3257B8"/>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4139" y="1093618"/>
            <a:ext cx="16579722" cy="1242336"/>
          </a:xfrm>
          <a:prstGeom prst="rect">
            <a:avLst/>
          </a:prstGeom>
        </p:spPr>
        <p:txBody>
          <a:bodyPr lIns="0" tIns="0" rIns="0" bIns="0" rtlCol="0" anchor="t">
            <a:spAutoFit/>
          </a:bodyPr>
          <a:lstStyle/>
          <a:p>
            <a:pPr algn="just">
              <a:lnSpc>
                <a:spcPts val="4950"/>
              </a:lnSpc>
            </a:pPr>
            <a:r>
              <a:rPr lang="en-US" sz="3000" b="1">
                <a:solidFill>
                  <a:srgbClr val="000000"/>
                </a:solidFill>
                <a:latin typeface="Times New Roman Bold"/>
                <a:ea typeface="Times New Roman Bold"/>
                <a:cs typeface="Times New Roman Bold"/>
                <a:sym typeface="Times New Roman Bold"/>
              </a:rPr>
              <a:t>1. Data Import : </a:t>
            </a:r>
            <a:r>
              <a:rPr lang="en-US" sz="3000">
                <a:solidFill>
                  <a:srgbClr val="000000"/>
                </a:solidFill>
                <a:latin typeface="Times New Roman"/>
                <a:ea typeface="Times New Roman"/>
                <a:cs typeface="Times New Roman"/>
                <a:sym typeface="Times New Roman"/>
              </a:rPr>
              <a:t>Loads housing data from a CSV file using Pandas.</a:t>
            </a:r>
          </a:p>
          <a:p>
            <a:pPr algn="just">
              <a:lnSpc>
                <a:spcPts val="4714"/>
              </a:lnSpc>
            </a:pPr>
            <a:r>
              <a:rPr lang="en-US" sz="2857">
                <a:solidFill>
                  <a:srgbClr val="000000"/>
                </a:solidFill>
                <a:latin typeface="Times New Roman"/>
                <a:ea typeface="Times New Roman"/>
                <a:cs typeface="Times New Roman"/>
                <a:sym typeface="Times New Roman"/>
              </a:rPr>
              <a:t>    Transforms data into a list of dictionaries for easy access.</a:t>
            </a:r>
          </a:p>
        </p:txBody>
      </p:sp>
      <p:sp>
        <p:nvSpPr>
          <p:cNvPr id="3" name="TextBox 3"/>
          <p:cNvSpPr txBox="1"/>
          <p:nvPr/>
        </p:nvSpPr>
        <p:spPr>
          <a:xfrm>
            <a:off x="854139" y="2440729"/>
            <a:ext cx="16579722" cy="1198796"/>
          </a:xfrm>
          <a:prstGeom prst="rect">
            <a:avLst/>
          </a:prstGeom>
        </p:spPr>
        <p:txBody>
          <a:bodyPr lIns="0" tIns="0" rIns="0" bIns="0" rtlCol="0" anchor="t">
            <a:spAutoFit/>
          </a:bodyPr>
          <a:lstStyle/>
          <a:p>
            <a:pPr algn="just">
              <a:lnSpc>
                <a:spcPts val="4714"/>
              </a:lnSpc>
            </a:pPr>
            <a:r>
              <a:rPr lang="en-US" sz="2857" b="1">
                <a:solidFill>
                  <a:srgbClr val="000000"/>
                </a:solidFill>
                <a:latin typeface="Times New Roman Bold"/>
                <a:ea typeface="Times New Roman Bold"/>
                <a:cs typeface="Times New Roman Bold"/>
                <a:sym typeface="Times New Roman Bold"/>
              </a:rPr>
              <a:t>2. Faculty Clustering : </a:t>
            </a:r>
            <a:r>
              <a:rPr lang="en-US" sz="2857">
                <a:solidFill>
                  <a:srgbClr val="000000"/>
                </a:solidFill>
                <a:latin typeface="Times New Roman"/>
                <a:ea typeface="Times New Roman"/>
                <a:cs typeface="Times New Roman"/>
                <a:sym typeface="Times New Roman"/>
              </a:rPr>
              <a:t>Organizes faculties into broader clusters (e.g., Medical, Engineering).</a:t>
            </a:r>
          </a:p>
          <a:p>
            <a:pPr algn="just">
              <a:lnSpc>
                <a:spcPts val="4714"/>
              </a:lnSpc>
            </a:pPr>
            <a:r>
              <a:rPr lang="en-US" sz="2857">
                <a:solidFill>
                  <a:srgbClr val="000000"/>
                </a:solidFill>
                <a:latin typeface="Times New Roman"/>
                <a:ea typeface="Times New Roman"/>
                <a:cs typeface="Times New Roman"/>
                <a:sym typeface="Times New Roman"/>
              </a:rPr>
              <a:t>    Streamlines matching by aligning housing with academic disciplines.</a:t>
            </a:r>
          </a:p>
        </p:txBody>
      </p:sp>
      <p:sp>
        <p:nvSpPr>
          <p:cNvPr id="4" name="TextBox 4"/>
          <p:cNvSpPr txBox="1"/>
          <p:nvPr/>
        </p:nvSpPr>
        <p:spPr>
          <a:xfrm>
            <a:off x="854139" y="3696675"/>
            <a:ext cx="16579722" cy="2379896"/>
          </a:xfrm>
          <a:prstGeom prst="rect">
            <a:avLst/>
          </a:prstGeom>
        </p:spPr>
        <p:txBody>
          <a:bodyPr lIns="0" tIns="0" rIns="0" bIns="0" rtlCol="0" anchor="t">
            <a:spAutoFit/>
          </a:bodyPr>
          <a:lstStyle/>
          <a:p>
            <a:pPr algn="just">
              <a:lnSpc>
                <a:spcPts val="4714"/>
              </a:lnSpc>
            </a:pPr>
            <a:r>
              <a:rPr lang="en-US" sz="2857" b="1">
                <a:solidFill>
                  <a:srgbClr val="000000"/>
                </a:solidFill>
                <a:latin typeface="Times New Roman Bold"/>
                <a:ea typeface="Times New Roman Bold"/>
                <a:cs typeface="Times New Roman Bold"/>
                <a:sym typeface="Times New Roman Bold"/>
              </a:rPr>
              <a:t>3. Recommendation Process :</a:t>
            </a:r>
          </a:p>
          <a:p>
            <a:pPr algn="just">
              <a:lnSpc>
                <a:spcPts val="4714"/>
              </a:lnSpc>
            </a:pPr>
            <a:r>
              <a:rPr lang="en-US" sz="2857">
                <a:solidFill>
                  <a:srgbClr val="000000"/>
                </a:solidFill>
                <a:latin typeface="Times New Roman"/>
                <a:ea typeface="Times New Roman"/>
                <a:cs typeface="Times New Roman"/>
                <a:sym typeface="Times New Roman"/>
              </a:rPr>
              <a:t>    Stage 1: Searches for exact matches based on all criteria.</a:t>
            </a:r>
          </a:p>
          <a:p>
            <a:pPr algn="just">
              <a:lnSpc>
                <a:spcPts val="4714"/>
              </a:lnSpc>
            </a:pPr>
            <a:r>
              <a:rPr lang="en-US" sz="2857">
                <a:solidFill>
                  <a:srgbClr val="000000"/>
                </a:solidFill>
                <a:latin typeface="Times New Roman"/>
                <a:ea typeface="Times New Roman"/>
                <a:cs typeface="Times New Roman"/>
                <a:sym typeface="Times New Roman"/>
              </a:rPr>
              <a:t>    Stage 2: Relaxes faculty and type constraints to find alternatives.</a:t>
            </a:r>
          </a:p>
          <a:p>
            <a:pPr algn="just">
              <a:lnSpc>
                <a:spcPts val="4714"/>
              </a:lnSpc>
            </a:pPr>
            <a:r>
              <a:rPr lang="en-US" sz="2857">
                <a:solidFill>
                  <a:srgbClr val="000000"/>
                </a:solidFill>
                <a:latin typeface="Times New Roman"/>
                <a:ea typeface="Times New Roman"/>
                <a:cs typeface="Times New Roman"/>
                <a:sym typeface="Times New Roman"/>
              </a:rPr>
              <a:t>    Stage 3: Matches only budget and gender, ignoring other factors.</a:t>
            </a:r>
          </a:p>
        </p:txBody>
      </p:sp>
      <p:sp>
        <p:nvSpPr>
          <p:cNvPr id="5" name="TextBox 5"/>
          <p:cNvSpPr txBox="1"/>
          <p:nvPr/>
        </p:nvSpPr>
        <p:spPr>
          <a:xfrm>
            <a:off x="854139" y="6145554"/>
            <a:ext cx="16579722" cy="1789346"/>
          </a:xfrm>
          <a:prstGeom prst="rect">
            <a:avLst/>
          </a:prstGeom>
        </p:spPr>
        <p:txBody>
          <a:bodyPr lIns="0" tIns="0" rIns="0" bIns="0" rtlCol="0" anchor="t">
            <a:spAutoFit/>
          </a:bodyPr>
          <a:lstStyle/>
          <a:p>
            <a:pPr algn="just">
              <a:lnSpc>
                <a:spcPts val="4714"/>
              </a:lnSpc>
            </a:pPr>
            <a:r>
              <a:rPr lang="en-US" sz="2857" b="1">
                <a:solidFill>
                  <a:srgbClr val="000000"/>
                </a:solidFill>
                <a:latin typeface="Times New Roman Bold"/>
                <a:ea typeface="Times New Roman Bold"/>
                <a:cs typeface="Times New Roman Bold"/>
                <a:sym typeface="Times New Roman Bold"/>
              </a:rPr>
              <a:t>4. Rejection Tracking :</a:t>
            </a:r>
          </a:p>
          <a:p>
            <a:pPr algn="just">
              <a:lnSpc>
                <a:spcPts val="4714"/>
              </a:lnSpc>
            </a:pPr>
            <a:r>
              <a:rPr lang="en-US" sz="2857">
                <a:solidFill>
                  <a:srgbClr val="000000"/>
                </a:solidFill>
                <a:latin typeface="Times New Roman"/>
                <a:ea typeface="Times New Roman"/>
                <a:cs typeface="Times New Roman"/>
                <a:sym typeface="Times New Roman"/>
              </a:rPr>
              <a:t>    Records reasons for rejected options.</a:t>
            </a:r>
          </a:p>
          <a:p>
            <a:pPr algn="just">
              <a:lnSpc>
                <a:spcPts val="4714"/>
              </a:lnSpc>
            </a:pPr>
            <a:r>
              <a:rPr lang="en-US" sz="2857">
                <a:solidFill>
                  <a:srgbClr val="000000"/>
                </a:solidFill>
                <a:latin typeface="Times New Roman"/>
                <a:ea typeface="Times New Roman"/>
                <a:cs typeface="Times New Roman"/>
                <a:sym typeface="Times New Roman"/>
              </a:rPr>
              <a:t>   Adds transparency and aids informed decision-making.</a:t>
            </a:r>
          </a:p>
        </p:txBody>
      </p:sp>
      <p:sp>
        <p:nvSpPr>
          <p:cNvPr id="6" name="TextBox 6"/>
          <p:cNvSpPr txBox="1"/>
          <p:nvPr/>
        </p:nvSpPr>
        <p:spPr>
          <a:xfrm>
            <a:off x="854139" y="8054064"/>
            <a:ext cx="16579722" cy="2379896"/>
          </a:xfrm>
          <a:prstGeom prst="rect">
            <a:avLst/>
          </a:prstGeom>
        </p:spPr>
        <p:txBody>
          <a:bodyPr lIns="0" tIns="0" rIns="0" bIns="0" rtlCol="0" anchor="t">
            <a:spAutoFit/>
          </a:bodyPr>
          <a:lstStyle/>
          <a:p>
            <a:pPr algn="just">
              <a:lnSpc>
                <a:spcPts val="4714"/>
              </a:lnSpc>
            </a:pPr>
            <a:r>
              <a:rPr lang="en-US" sz="2857" b="1">
                <a:solidFill>
                  <a:srgbClr val="000000"/>
                </a:solidFill>
                <a:latin typeface="Times New Roman Bold"/>
                <a:ea typeface="Times New Roman Bold"/>
                <a:cs typeface="Times New Roman Bold"/>
                <a:sym typeface="Times New Roman Bold"/>
              </a:rPr>
              <a:t>5. Testing and Validation :</a:t>
            </a:r>
          </a:p>
          <a:p>
            <a:pPr algn="just">
              <a:lnSpc>
                <a:spcPts val="4714"/>
              </a:lnSpc>
            </a:pPr>
            <a:r>
              <a:rPr lang="en-US" sz="2857">
                <a:solidFill>
                  <a:srgbClr val="000000"/>
                </a:solidFill>
                <a:latin typeface="Times New Roman"/>
                <a:ea typeface="Times New Roman"/>
                <a:cs typeface="Times New Roman"/>
                <a:sym typeface="Times New Roman"/>
              </a:rPr>
              <a:t>    Includes test cases to demonstrate functionality.</a:t>
            </a:r>
          </a:p>
          <a:p>
            <a:pPr algn="just">
              <a:lnSpc>
                <a:spcPts val="4714"/>
              </a:lnSpc>
            </a:pPr>
            <a:r>
              <a:rPr lang="en-US" sz="2857">
                <a:solidFill>
                  <a:srgbClr val="000000"/>
                </a:solidFill>
                <a:latin typeface="Times New Roman"/>
                <a:ea typeface="Times New Roman"/>
                <a:cs typeface="Times New Roman"/>
                <a:sym typeface="Times New Roman"/>
              </a:rPr>
              <a:t>    Show cases adaptability to diverse student needs.</a:t>
            </a:r>
          </a:p>
          <a:p>
            <a:pPr algn="just">
              <a:lnSpc>
                <a:spcPts val="4714"/>
              </a:lnSpc>
            </a:pPr>
            <a:endParaRPr lang="en-US" sz="2857">
              <a:solidFill>
                <a:srgbClr val="000000"/>
              </a:solidFill>
              <a:latin typeface="Times New Roman"/>
              <a:ea typeface="Times New Roman"/>
              <a:cs typeface="Times New Roman"/>
              <a:sym typeface="Times New Roman"/>
            </a:endParaRPr>
          </a:p>
        </p:txBody>
      </p:sp>
      <p:sp>
        <p:nvSpPr>
          <p:cNvPr id="7" name="TextBox 7"/>
          <p:cNvSpPr txBox="1"/>
          <p:nvPr/>
        </p:nvSpPr>
        <p:spPr>
          <a:xfrm>
            <a:off x="475173" y="247650"/>
            <a:ext cx="5726240" cy="1543050"/>
          </a:xfrm>
          <a:prstGeom prst="rect">
            <a:avLst/>
          </a:prstGeom>
        </p:spPr>
        <p:txBody>
          <a:bodyPr lIns="0" tIns="0" rIns="0" bIns="0" rtlCol="0" anchor="t">
            <a:spAutoFit/>
          </a:bodyPr>
          <a:lstStyle/>
          <a:p>
            <a:pPr algn="l">
              <a:lnSpc>
                <a:spcPts val="5760"/>
              </a:lnSpc>
            </a:pPr>
            <a:r>
              <a:rPr lang="en-US" sz="4800" spc="172">
                <a:solidFill>
                  <a:srgbClr val="3257B8"/>
                </a:solidFill>
                <a:latin typeface="Times New Roman"/>
                <a:ea typeface="Times New Roman"/>
                <a:cs typeface="Times New Roman"/>
                <a:sym typeface="Times New Roman"/>
              </a:rPr>
              <a:t>Key Component</a:t>
            </a:r>
          </a:p>
          <a:p>
            <a:pPr marL="0" lvl="0" indent="0" algn="l">
              <a:lnSpc>
                <a:spcPts val="5760"/>
              </a:lnSpc>
              <a:spcBef>
                <a:spcPct val="0"/>
              </a:spcBef>
            </a:pPr>
            <a:endParaRPr lang="en-US" sz="4800" spc="172">
              <a:solidFill>
                <a:srgbClr val="3257B8"/>
              </a:solidFill>
              <a:latin typeface="Times New Roman"/>
              <a:ea typeface="Times New Roman"/>
              <a:cs typeface="Times New Roman"/>
              <a:sym typeface="Times New Roman"/>
            </a:endParaRPr>
          </a:p>
        </p:txBody>
      </p:sp>
      <p:sp>
        <p:nvSpPr>
          <p:cNvPr id="8" name="Freeform 8"/>
          <p:cNvSpPr/>
          <p:nvPr/>
        </p:nvSpPr>
        <p:spPr>
          <a:xfrm flipH="1" flipV="1">
            <a:off x="12796549" y="-940273"/>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2001" y="354583"/>
            <a:ext cx="7353036" cy="1762125"/>
          </a:xfrm>
          <a:prstGeom prst="rect">
            <a:avLst/>
          </a:prstGeom>
        </p:spPr>
        <p:txBody>
          <a:bodyPr lIns="0" tIns="0" rIns="0" bIns="0" rtlCol="0" anchor="t">
            <a:spAutoFit/>
          </a:bodyPr>
          <a:lstStyle/>
          <a:p>
            <a:pPr algn="l">
              <a:lnSpc>
                <a:spcPts val="6599"/>
              </a:lnSpc>
            </a:pPr>
            <a:r>
              <a:rPr lang="en-US" sz="5499" u="sng" spc="197">
                <a:solidFill>
                  <a:srgbClr val="3257B8"/>
                </a:solidFill>
                <a:latin typeface="Times New Roman"/>
                <a:ea typeface="Times New Roman"/>
                <a:cs typeface="Times New Roman"/>
                <a:sym typeface="Times New Roman"/>
              </a:rPr>
              <a:t>Testing &amp; Evaluation</a:t>
            </a:r>
          </a:p>
          <a:p>
            <a:pPr marL="0" lvl="0" indent="0" algn="l">
              <a:lnSpc>
                <a:spcPts val="6599"/>
              </a:lnSpc>
              <a:spcBef>
                <a:spcPct val="0"/>
              </a:spcBef>
            </a:pPr>
            <a:endParaRPr lang="en-US" sz="5499" u="sng" spc="197">
              <a:solidFill>
                <a:srgbClr val="3257B8"/>
              </a:solidFill>
              <a:latin typeface="Times New Roman"/>
              <a:ea typeface="Times New Roman"/>
              <a:cs typeface="Times New Roman"/>
              <a:sym typeface="Times New Roman"/>
            </a:endParaRPr>
          </a:p>
        </p:txBody>
      </p:sp>
      <p:sp>
        <p:nvSpPr>
          <p:cNvPr id="3" name="TextBox 3"/>
          <p:cNvSpPr txBox="1"/>
          <p:nvPr/>
        </p:nvSpPr>
        <p:spPr>
          <a:xfrm>
            <a:off x="939228" y="2742023"/>
            <a:ext cx="8970838" cy="1408558"/>
          </a:xfrm>
          <a:prstGeom prst="rect">
            <a:avLst/>
          </a:prstGeom>
        </p:spPr>
        <p:txBody>
          <a:bodyPr lIns="0" tIns="0" rIns="0" bIns="0" rtlCol="0" anchor="t">
            <a:spAutoFit/>
          </a:bodyPr>
          <a:lstStyle/>
          <a:p>
            <a:pPr algn="l">
              <a:lnSpc>
                <a:spcPts val="5543"/>
              </a:lnSpc>
            </a:pPr>
            <a:r>
              <a:rPr lang="en-US" sz="3299" b="1">
                <a:solidFill>
                  <a:srgbClr val="15213F"/>
                </a:solidFill>
                <a:latin typeface="Times New Roman Bold"/>
                <a:ea typeface="Times New Roman Bold"/>
                <a:cs typeface="Times New Roman Bold"/>
                <a:sym typeface="Times New Roman Bold"/>
              </a:rPr>
              <a:t>The goal of these test cases is to ensure the housing recommendation engine can :</a:t>
            </a:r>
          </a:p>
        </p:txBody>
      </p:sp>
      <p:sp>
        <p:nvSpPr>
          <p:cNvPr id="4" name="TextBox 4"/>
          <p:cNvSpPr txBox="1"/>
          <p:nvPr/>
        </p:nvSpPr>
        <p:spPr>
          <a:xfrm>
            <a:off x="719752" y="4490147"/>
            <a:ext cx="10406246" cy="4134740"/>
          </a:xfrm>
          <a:prstGeom prst="rect">
            <a:avLst/>
          </a:prstGeom>
        </p:spPr>
        <p:txBody>
          <a:bodyPr lIns="0" tIns="0" rIns="0" bIns="0" rtlCol="0" anchor="t">
            <a:spAutoFit/>
          </a:bodyPr>
          <a:lstStyle/>
          <a:p>
            <a:pPr marL="669288" lvl="1" indent="-334644" algn="l">
              <a:lnSpc>
                <a:spcPts val="5362"/>
              </a:lnSpc>
              <a:buFont typeface="Arial"/>
              <a:buChar char="•"/>
            </a:pPr>
            <a:r>
              <a:rPr lang="en-US" sz="3099">
                <a:solidFill>
                  <a:srgbClr val="15213F"/>
                </a:solidFill>
                <a:latin typeface="Times New Roman"/>
                <a:ea typeface="Times New Roman"/>
                <a:cs typeface="Times New Roman"/>
                <a:sym typeface="Times New Roman"/>
              </a:rPr>
              <a:t>Handle flexible and strict preferences</a:t>
            </a:r>
          </a:p>
          <a:p>
            <a:pPr marL="669288" lvl="1" indent="-334644" algn="l">
              <a:lnSpc>
                <a:spcPts val="5362"/>
              </a:lnSpc>
              <a:buFont typeface="Arial"/>
              <a:buChar char="•"/>
            </a:pPr>
            <a:r>
              <a:rPr lang="en-US" sz="3099">
                <a:solidFill>
                  <a:srgbClr val="15213F"/>
                </a:solidFill>
                <a:latin typeface="Times New Roman"/>
                <a:ea typeface="Times New Roman"/>
                <a:cs typeface="Times New Roman"/>
                <a:sym typeface="Times New Roman"/>
              </a:rPr>
              <a:t>Filter results based on amenities, size , and housing types</a:t>
            </a:r>
          </a:p>
          <a:p>
            <a:pPr marL="669288" lvl="1" indent="-334644" algn="l">
              <a:lnSpc>
                <a:spcPts val="5920"/>
              </a:lnSpc>
              <a:buFont typeface="Arial"/>
              <a:buChar char="•"/>
            </a:pPr>
            <a:r>
              <a:rPr lang="en-US" sz="3099">
                <a:solidFill>
                  <a:srgbClr val="15213F"/>
                </a:solidFill>
                <a:latin typeface="Times New Roman"/>
                <a:ea typeface="Times New Roman"/>
                <a:cs typeface="Times New Roman"/>
                <a:sym typeface="Times New Roman"/>
              </a:rPr>
              <a:t>Respect budget constraints and prioritize affordability</a:t>
            </a:r>
          </a:p>
          <a:p>
            <a:pPr marL="669288" lvl="1" indent="-334644" algn="l">
              <a:lnSpc>
                <a:spcPts val="5362"/>
              </a:lnSpc>
              <a:buFont typeface="Arial"/>
              <a:buChar char="•"/>
            </a:pPr>
            <a:r>
              <a:rPr lang="en-US" sz="3099">
                <a:solidFill>
                  <a:srgbClr val="15213F"/>
                </a:solidFill>
                <a:latin typeface="Times New Roman"/>
                <a:ea typeface="Times New Roman"/>
                <a:cs typeface="Times New Roman"/>
                <a:sym typeface="Times New Roman"/>
              </a:rPr>
              <a:t>Adapt to different genders and academic faculties</a:t>
            </a:r>
          </a:p>
          <a:p>
            <a:pPr marL="669288" lvl="1" indent="-334644" algn="l">
              <a:lnSpc>
                <a:spcPts val="5362"/>
              </a:lnSpc>
              <a:buFont typeface="Arial"/>
              <a:buChar char="•"/>
            </a:pPr>
            <a:r>
              <a:rPr lang="en-US" sz="3099">
                <a:solidFill>
                  <a:srgbClr val="15213F"/>
                </a:solidFill>
                <a:latin typeface="Times New Roman"/>
                <a:ea typeface="Times New Roman"/>
                <a:cs typeface="Times New Roman"/>
                <a:sym typeface="Times New Roman"/>
              </a:rPr>
              <a:t>Remain functional and reliable when presented with invalid or incomplete data</a:t>
            </a:r>
          </a:p>
        </p:txBody>
      </p:sp>
      <p:grpSp>
        <p:nvGrpSpPr>
          <p:cNvPr id="5" name="Group 5"/>
          <p:cNvGrpSpPr/>
          <p:nvPr/>
        </p:nvGrpSpPr>
        <p:grpSpPr>
          <a:xfrm>
            <a:off x="719752" y="1869243"/>
            <a:ext cx="9155901" cy="661616"/>
            <a:chOff x="0" y="-57150"/>
            <a:chExt cx="12207868" cy="882156"/>
          </a:xfrm>
        </p:grpSpPr>
        <p:sp>
          <p:nvSpPr>
            <p:cNvPr id="6" name="TextBox 6"/>
            <p:cNvSpPr txBox="1"/>
            <p:nvPr/>
          </p:nvSpPr>
          <p:spPr>
            <a:xfrm>
              <a:off x="0" y="-57150"/>
              <a:ext cx="6290889" cy="882156"/>
            </a:xfrm>
            <a:prstGeom prst="rect">
              <a:avLst/>
            </a:prstGeom>
          </p:spPr>
          <p:txBody>
            <a:bodyPr lIns="0" tIns="0" rIns="0" bIns="0" rtlCol="0" anchor="t">
              <a:spAutoFit/>
            </a:bodyPr>
            <a:lstStyle/>
            <a:p>
              <a:pPr algn="l">
                <a:lnSpc>
                  <a:spcPts val="4697"/>
                </a:lnSpc>
              </a:pPr>
              <a:r>
                <a:rPr lang="en-US" sz="4099">
                  <a:solidFill>
                    <a:srgbClr val="3257B8"/>
                  </a:solidFill>
                  <a:latin typeface="Times New Roman"/>
                  <a:ea typeface="Times New Roman"/>
                  <a:cs typeface="Times New Roman"/>
                  <a:sym typeface="Times New Roman"/>
                </a:rPr>
                <a:t> Manual Test Cases :</a:t>
              </a:r>
            </a:p>
          </p:txBody>
        </p:sp>
        <p:sp>
          <p:nvSpPr>
            <p:cNvPr id="7" name="TextBox 7"/>
            <p:cNvSpPr txBox="1"/>
            <p:nvPr/>
          </p:nvSpPr>
          <p:spPr>
            <a:xfrm>
              <a:off x="5952372" y="71606"/>
              <a:ext cx="6255496" cy="683949"/>
            </a:xfrm>
            <a:prstGeom prst="rect">
              <a:avLst/>
            </a:prstGeom>
          </p:spPr>
          <p:txBody>
            <a:bodyPr lIns="0" tIns="0" rIns="0" bIns="0" rtlCol="0" anchor="t">
              <a:spAutoFit/>
            </a:bodyPr>
            <a:lstStyle/>
            <a:p>
              <a:pPr algn="l">
                <a:lnSpc>
                  <a:spcPts val="4010"/>
                </a:lnSpc>
              </a:pPr>
              <a:r>
                <a:rPr lang="en-US" sz="3499" dirty="0">
                  <a:solidFill>
                    <a:srgbClr val="15213F"/>
                  </a:solidFill>
                  <a:latin typeface="Times New Roman"/>
                  <a:ea typeface="Times New Roman"/>
                  <a:cs typeface="Times New Roman"/>
                  <a:sym typeface="Times New Roman"/>
                </a:rPr>
                <a:t> includes 4 test cases</a:t>
              </a:r>
            </a:p>
          </p:txBody>
        </p:sp>
      </p:grpSp>
      <p:sp>
        <p:nvSpPr>
          <p:cNvPr id="8" name="Freeform 8"/>
          <p:cNvSpPr/>
          <p:nvPr/>
        </p:nvSpPr>
        <p:spPr>
          <a:xfrm flipH="1" flipV="1">
            <a:off x="12820472" y="-880221"/>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8376790"/>
            <a:ext cx="5826380" cy="3411081"/>
          </a:xfrm>
          <a:custGeom>
            <a:avLst/>
            <a:gdLst/>
            <a:ahLst/>
            <a:cxnLst/>
            <a:rect l="l" t="t" r="r" b="b"/>
            <a:pathLst>
              <a:path w="5826380" h="3411081">
                <a:moveTo>
                  <a:pt x="0" y="0"/>
                </a:moveTo>
                <a:lnTo>
                  <a:pt x="5826380" y="0"/>
                </a:lnTo>
                <a:lnTo>
                  <a:pt x="5826380" y="3411081"/>
                </a:lnTo>
                <a:lnTo>
                  <a:pt x="0" y="3411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6683" y="1839529"/>
            <a:ext cx="8808317" cy="6607942"/>
          </a:xfrm>
          <a:custGeom>
            <a:avLst/>
            <a:gdLst/>
            <a:ahLst/>
            <a:cxnLst/>
            <a:rect l="l" t="t" r="r" b="b"/>
            <a:pathLst>
              <a:path w="8808317" h="6607942">
                <a:moveTo>
                  <a:pt x="0" y="0"/>
                </a:moveTo>
                <a:lnTo>
                  <a:pt x="8808317" y="0"/>
                </a:lnTo>
                <a:lnTo>
                  <a:pt x="8808317" y="6607943"/>
                </a:lnTo>
                <a:lnTo>
                  <a:pt x="0" y="6607943"/>
                </a:lnTo>
                <a:lnTo>
                  <a:pt x="0" y="0"/>
                </a:lnTo>
                <a:close/>
              </a:path>
            </a:pathLst>
          </a:custGeom>
          <a:blipFill>
            <a:blip r:embed="rId2"/>
            <a:stretch>
              <a:fillRect r="-42258"/>
            </a:stretch>
          </a:blipFill>
        </p:spPr>
      </p:sp>
      <p:sp>
        <p:nvSpPr>
          <p:cNvPr id="3" name="TextBox 3"/>
          <p:cNvSpPr txBox="1"/>
          <p:nvPr/>
        </p:nvSpPr>
        <p:spPr>
          <a:xfrm>
            <a:off x="645924" y="498124"/>
            <a:ext cx="7353036" cy="1762125"/>
          </a:xfrm>
          <a:prstGeom prst="rect">
            <a:avLst/>
          </a:prstGeom>
        </p:spPr>
        <p:txBody>
          <a:bodyPr lIns="0" tIns="0" rIns="0" bIns="0" rtlCol="0" anchor="t">
            <a:spAutoFit/>
          </a:bodyPr>
          <a:lstStyle/>
          <a:p>
            <a:pPr algn="l">
              <a:lnSpc>
                <a:spcPts val="6599"/>
              </a:lnSpc>
            </a:pPr>
            <a:r>
              <a:rPr lang="en-US" sz="5499" u="sng" spc="197">
                <a:solidFill>
                  <a:srgbClr val="3257B8"/>
                </a:solidFill>
                <a:latin typeface="Times New Roman"/>
                <a:ea typeface="Times New Roman"/>
                <a:cs typeface="Times New Roman"/>
                <a:sym typeface="Times New Roman"/>
              </a:rPr>
              <a:t>Testing Code</a:t>
            </a:r>
          </a:p>
          <a:p>
            <a:pPr marL="0" lvl="0" indent="0" algn="l">
              <a:lnSpc>
                <a:spcPts val="6599"/>
              </a:lnSpc>
              <a:spcBef>
                <a:spcPct val="0"/>
              </a:spcBef>
            </a:pPr>
            <a:endParaRPr lang="en-US" sz="5499" u="sng" spc="197">
              <a:solidFill>
                <a:srgbClr val="3257B8"/>
              </a:solidFill>
              <a:latin typeface="Times New Roman"/>
              <a:ea typeface="Times New Roman"/>
              <a:cs typeface="Times New Roman"/>
              <a:sym typeface="Times New Roman"/>
            </a:endParaRPr>
          </a:p>
        </p:txBody>
      </p:sp>
      <p:sp>
        <p:nvSpPr>
          <p:cNvPr id="4" name="TextBox 4"/>
          <p:cNvSpPr txBox="1"/>
          <p:nvPr/>
        </p:nvSpPr>
        <p:spPr>
          <a:xfrm>
            <a:off x="774959" y="1662831"/>
            <a:ext cx="8369041" cy="6820282"/>
          </a:xfrm>
          <a:prstGeom prst="rect">
            <a:avLst/>
          </a:prstGeom>
        </p:spPr>
        <p:txBody>
          <a:bodyPr lIns="0" tIns="0" rIns="0" bIns="0" rtlCol="0" anchor="t">
            <a:spAutoFit/>
          </a:bodyPr>
          <a:lstStyle/>
          <a:p>
            <a:pPr algn="l">
              <a:lnSpc>
                <a:spcPts val="4151"/>
              </a:lnSpc>
            </a:pPr>
            <a:r>
              <a:rPr lang="en-US" sz="2399" dirty="0">
                <a:solidFill>
                  <a:srgbClr val="15213F"/>
                </a:solidFill>
                <a:latin typeface="Times New Roman"/>
                <a:ea typeface="Times New Roman"/>
                <a:cs typeface="Times New Roman"/>
                <a:sym typeface="Times New Roman"/>
              </a:rPr>
              <a:t># Test Case 1: Computer Science student</a:t>
            </a:r>
          </a:p>
          <a:p>
            <a:pPr algn="l">
              <a:lnSpc>
                <a:spcPts val="4151"/>
              </a:lnSpc>
            </a:pPr>
            <a:r>
              <a:rPr lang="en-US" sz="2399" dirty="0">
                <a:solidFill>
                  <a:srgbClr val="15213F"/>
                </a:solidFill>
                <a:latin typeface="Times New Roman"/>
                <a:ea typeface="Times New Roman"/>
                <a:cs typeface="Times New Roman"/>
                <a:sym typeface="Times New Roman"/>
              </a:rPr>
              <a:t>student1 = {</a:t>
            </a:r>
          </a:p>
          <a:p>
            <a:pPr algn="l">
              <a:lnSpc>
                <a:spcPts val="4151"/>
              </a:lnSpc>
            </a:pPr>
            <a:r>
              <a:rPr lang="en-US" sz="2399" dirty="0">
                <a:solidFill>
                  <a:srgbClr val="15213F"/>
                </a:solidFill>
                <a:latin typeface="Times New Roman"/>
                <a:ea typeface="Times New Roman"/>
                <a:cs typeface="Times New Roman"/>
                <a:sym typeface="Times New Roman"/>
              </a:rPr>
              <a:t>    "faculty": "Computer Science",</a:t>
            </a:r>
          </a:p>
          <a:p>
            <a:pPr algn="l">
              <a:lnSpc>
                <a:spcPts val="4151"/>
              </a:lnSpc>
            </a:pPr>
            <a:r>
              <a:rPr lang="en-US" sz="2399" dirty="0">
                <a:solidFill>
                  <a:srgbClr val="15213F"/>
                </a:solidFill>
                <a:latin typeface="Times New Roman"/>
                <a:ea typeface="Times New Roman"/>
                <a:cs typeface="Times New Roman"/>
                <a:sym typeface="Times New Roman"/>
              </a:rPr>
              <a:t>    "budget": 1500,</a:t>
            </a:r>
          </a:p>
          <a:p>
            <a:pPr algn="l">
              <a:lnSpc>
                <a:spcPts val="4151"/>
              </a:lnSpc>
            </a:pPr>
            <a:r>
              <a:rPr lang="en-US" sz="2399" dirty="0">
                <a:solidFill>
                  <a:srgbClr val="15213F"/>
                </a:solidFill>
                <a:latin typeface="Times New Roman"/>
                <a:ea typeface="Times New Roman"/>
                <a:cs typeface="Times New Roman"/>
                <a:sym typeface="Times New Roman"/>
              </a:rPr>
              <a:t>    "</a:t>
            </a:r>
            <a:r>
              <a:rPr lang="en-US" sz="2399" dirty="0" err="1">
                <a:solidFill>
                  <a:srgbClr val="15213F"/>
                </a:solidFill>
                <a:latin typeface="Times New Roman"/>
                <a:ea typeface="Times New Roman"/>
                <a:cs typeface="Times New Roman"/>
                <a:sym typeface="Times New Roman"/>
              </a:rPr>
              <a:t>required_amenities</a:t>
            </a:r>
            <a:r>
              <a:rPr lang="en-US" sz="2399" dirty="0">
                <a:solidFill>
                  <a:srgbClr val="15213F"/>
                </a:solidFill>
                <a:latin typeface="Times New Roman"/>
                <a:ea typeface="Times New Roman"/>
                <a:cs typeface="Times New Roman"/>
                <a:sym typeface="Times New Roman"/>
              </a:rPr>
              <a:t>": ["</a:t>
            </a:r>
            <a:r>
              <a:rPr lang="en-US" sz="2399" dirty="0" err="1">
                <a:solidFill>
                  <a:srgbClr val="15213F"/>
                </a:solidFill>
                <a:latin typeface="Times New Roman"/>
                <a:ea typeface="Times New Roman"/>
                <a:cs typeface="Times New Roman"/>
                <a:sym typeface="Times New Roman"/>
              </a:rPr>
              <a:t>wifi</a:t>
            </a:r>
            <a:r>
              <a:rPr lang="en-US" sz="2399" dirty="0">
                <a:solidFill>
                  <a:srgbClr val="15213F"/>
                </a:solidFill>
                <a:latin typeface="Times New Roman"/>
                <a:ea typeface="Times New Roman"/>
                <a:cs typeface="Times New Roman"/>
                <a:sym typeface="Times New Roman"/>
              </a:rPr>
              <a:t>"],</a:t>
            </a:r>
          </a:p>
          <a:p>
            <a:pPr algn="l">
              <a:lnSpc>
                <a:spcPts val="4151"/>
              </a:lnSpc>
            </a:pPr>
            <a:r>
              <a:rPr lang="en-US" sz="2399" dirty="0">
                <a:solidFill>
                  <a:srgbClr val="15213F"/>
                </a:solidFill>
                <a:latin typeface="Times New Roman"/>
                <a:ea typeface="Times New Roman"/>
                <a:cs typeface="Times New Roman"/>
                <a:sym typeface="Times New Roman"/>
              </a:rPr>
              <a:t>    "</a:t>
            </a:r>
            <a:r>
              <a:rPr lang="en-US" sz="2399" dirty="0" err="1">
                <a:solidFill>
                  <a:srgbClr val="15213F"/>
                </a:solidFill>
                <a:latin typeface="Times New Roman"/>
                <a:ea typeface="Times New Roman"/>
                <a:cs typeface="Times New Roman"/>
                <a:sym typeface="Times New Roman"/>
              </a:rPr>
              <a:t>preferred_size</a:t>
            </a:r>
            <a:r>
              <a:rPr lang="en-US" sz="2399" dirty="0">
                <a:solidFill>
                  <a:srgbClr val="15213F"/>
                </a:solidFill>
                <a:latin typeface="Times New Roman"/>
                <a:ea typeface="Times New Roman"/>
                <a:cs typeface="Times New Roman"/>
                <a:sym typeface="Times New Roman"/>
              </a:rPr>
              <a:t>": {"rooms": 1, "beds": 1},</a:t>
            </a:r>
          </a:p>
          <a:p>
            <a:pPr algn="l">
              <a:lnSpc>
                <a:spcPts val="4151"/>
              </a:lnSpc>
            </a:pPr>
            <a:r>
              <a:rPr lang="en-US" sz="2399" dirty="0">
                <a:solidFill>
                  <a:srgbClr val="15213F"/>
                </a:solidFill>
                <a:latin typeface="Times New Roman"/>
                <a:ea typeface="Times New Roman"/>
                <a:cs typeface="Times New Roman"/>
                <a:sym typeface="Times New Roman"/>
              </a:rPr>
              <a:t>    "</a:t>
            </a:r>
            <a:r>
              <a:rPr lang="en-US" sz="2399" dirty="0" err="1">
                <a:solidFill>
                  <a:srgbClr val="15213F"/>
                </a:solidFill>
                <a:latin typeface="Times New Roman"/>
                <a:ea typeface="Times New Roman"/>
                <a:cs typeface="Times New Roman"/>
                <a:sym typeface="Times New Roman"/>
              </a:rPr>
              <a:t>preferred_type</a:t>
            </a:r>
            <a:r>
              <a:rPr lang="en-US" sz="2399" dirty="0">
                <a:solidFill>
                  <a:srgbClr val="15213F"/>
                </a:solidFill>
                <a:latin typeface="Times New Roman"/>
                <a:ea typeface="Times New Roman"/>
                <a:cs typeface="Times New Roman"/>
                <a:sym typeface="Times New Roman"/>
              </a:rPr>
              <a:t>": "",</a:t>
            </a:r>
          </a:p>
          <a:p>
            <a:pPr algn="l">
              <a:lnSpc>
                <a:spcPts val="4151"/>
              </a:lnSpc>
            </a:pPr>
            <a:r>
              <a:rPr lang="en-US" sz="2399" dirty="0">
                <a:solidFill>
                  <a:srgbClr val="15213F"/>
                </a:solidFill>
                <a:latin typeface="Times New Roman"/>
                <a:ea typeface="Times New Roman"/>
                <a:cs typeface="Times New Roman"/>
                <a:sym typeface="Times New Roman"/>
              </a:rPr>
              <a:t>    "gender": "male"</a:t>
            </a:r>
          </a:p>
          <a:p>
            <a:pPr algn="l">
              <a:lnSpc>
                <a:spcPts val="4151"/>
              </a:lnSpc>
            </a:pPr>
            <a:r>
              <a:rPr lang="en-US" sz="2399" dirty="0">
                <a:solidFill>
                  <a:srgbClr val="15213F"/>
                </a:solidFill>
                <a:latin typeface="Times New Roman"/>
                <a:ea typeface="Times New Roman"/>
                <a:cs typeface="Times New Roman"/>
                <a:sym typeface="Times New Roman"/>
              </a:rPr>
              <a:t>}</a:t>
            </a:r>
          </a:p>
          <a:p>
            <a:pPr algn="l">
              <a:lnSpc>
                <a:spcPts val="4151"/>
              </a:lnSpc>
            </a:pPr>
            <a:r>
              <a:rPr lang="en-US" sz="2399" dirty="0">
                <a:solidFill>
                  <a:srgbClr val="15213F"/>
                </a:solidFill>
                <a:latin typeface="Times New Roman"/>
                <a:ea typeface="Times New Roman"/>
                <a:cs typeface="Times New Roman"/>
                <a:sym typeface="Times New Roman"/>
              </a:rPr>
              <a:t>print("Test Case 1 Results:")</a:t>
            </a:r>
          </a:p>
          <a:p>
            <a:pPr algn="l">
              <a:lnSpc>
                <a:spcPts val="4151"/>
              </a:lnSpc>
            </a:pPr>
            <a:r>
              <a:rPr lang="en-US" sz="2399" dirty="0">
                <a:solidFill>
                  <a:srgbClr val="15213F"/>
                </a:solidFill>
                <a:latin typeface="Times New Roman"/>
                <a:ea typeface="Times New Roman"/>
                <a:cs typeface="Times New Roman"/>
                <a:sym typeface="Times New Roman"/>
              </a:rPr>
              <a:t>recommended_housing1 = </a:t>
            </a:r>
            <a:r>
              <a:rPr lang="en-US" sz="2399" dirty="0" err="1">
                <a:solidFill>
                  <a:srgbClr val="15213F"/>
                </a:solidFill>
                <a:latin typeface="Times New Roman"/>
                <a:ea typeface="Times New Roman"/>
                <a:cs typeface="Times New Roman"/>
                <a:sym typeface="Times New Roman"/>
              </a:rPr>
              <a:t>recommend_housing</a:t>
            </a:r>
            <a:r>
              <a:rPr lang="en-US" sz="2399" dirty="0">
                <a:solidFill>
                  <a:srgbClr val="15213F"/>
                </a:solidFill>
                <a:latin typeface="Times New Roman"/>
                <a:ea typeface="Times New Roman"/>
                <a:cs typeface="Times New Roman"/>
                <a:sym typeface="Times New Roman"/>
              </a:rPr>
              <a:t>(**student1) </a:t>
            </a:r>
          </a:p>
          <a:p>
            <a:pPr algn="l">
              <a:lnSpc>
                <a:spcPts val="4151"/>
              </a:lnSpc>
            </a:pPr>
            <a:r>
              <a:rPr lang="en-US" sz="2399" dirty="0">
                <a:solidFill>
                  <a:srgbClr val="15213F"/>
                </a:solidFill>
                <a:latin typeface="Times New Roman"/>
                <a:ea typeface="Times New Roman"/>
                <a:cs typeface="Times New Roman"/>
                <a:sym typeface="Times New Roman"/>
              </a:rPr>
              <a:t> # Calls the rule-based function</a:t>
            </a:r>
          </a:p>
          <a:p>
            <a:pPr algn="l">
              <a:lnSpc>
                <a:spcPts val="4151"/>
              </a:lnSpc>
            </a:pPr>
            <a:r>
              <a:rPr lang="en-US" sz="2399" dirty="0">
                <a:solidFill>
                  <a:srgbClr val="15213F"/>
                </a:solidFill>
                <a:latin typeface="Times New Roman"/>
                <a:ea typeface="Times New Roman"/>
                <a:cs typeface="Times New Roman"/>
                <a:sym typeface="Times New Roman"/>
              </a:rPr>
              <a:t>print("Recommended IDs:", recommended_housing1)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6348" y="340628"/>
            <a:ext cx="8549209" cy="1924050"/>
          </a:xfrm>
          <a:prstGeom prst="rect">
            <a:avLst/>
          </a:prstGeom>
        </p:spPr>
        <p:txBody>
          <a:bodyPr lIns="0" tIns="0" rIns="0" bIns="0" rtlCol="0" anchor="t">
            <a:spAutoFit/>
          </a:bodyPr>
          <a:lstStyle/>
          <a:p>
            <a:pPr algn="l">
              <a:lnSpc>
                <a:spcPts val="7199"/>
              </a:lnSpc>
            </a:pPr>
            <a:r>
              <a:rPr lang="en-US" sz="5999" u="sng" spc="215">
                <a:solidFill>
                  <a:srgbClr val="3257B8"/>
                </a:solidFill>
                <a:latin typeface="Times New Roman"/>
                <a:ea typeface="Times New Roman"/>
                <a:cs typeface="Times New Roman"/>
                <a:sym typeface="Times New Roman"/>
              </a:rPr>
              <a:t>Api </a:t>
            </a:r>
          </a:p>
          <a:p>
            <a:pPr marL="0" lvl="0" indent="0" algn="l">
              <a:lnSpc>
                <a:spcPts val="7199"/>
              </a:lnSpc>
              <a:spcBef>
                <a:spcPct val="0"/>
              </a:spcBef>
            </a:pPr>
            <a:endParaRPr lang="en-US" sz="5999" u="sng" spc="215">
              <a:solidFill>
                <a:srgbClr val="3257B8"/>
              </a:solidFill>
              <a:latin typeface="Times New Roman"/>
              <a:ea typeface="Times New Roman"/>
              <a:cs typeface="Times New Roman"/>
              <a:sym typeface="Times New Roman"/>
            </a:endParaRPr>
          </a:p>
        </p:txBody>
      </p:sp>
      <p:sp>
        <p:nvSpPr>
          <p:cNvPr id="3" name="TextBox 3"/>
          <p:cNvSpPr txBox="1"/>
          <p:nvPr/>
        </p:nvSpPr>
        <p:spPr>
          <a:xfrm>
            <a:off x="897143" y="1751105"/>
            <a:ext cx="16493715" cy="2293238"/>
          </a:xfrm>
          <a:prstGeom prst="rect">
            <a:avLst/>
          </a:prstGeom>
        </p:spPr>
        <p:txBody>
          <a:bodyPr lIns="0" tIns="0" rIns="0" bIns="0" rtlCol="0" anchor="t">
            <a:spAutoFit/>
          </a:bodyPr>
          <a:lstStyle/>
          <a:p>
            <a:pPr algn="just">
              <a:lnSpc>
                <a:spcPts val="5928"/>
              </a:lnSpc>
            </a:pPr>
            <a:r>
              <a:rPr lang="en-US" sz="3800">
                <a:solidFill>
                  <a:srgbClr val="15213F"/>
                </a:solidFill>
                <a:latin typeface="Times New Roman"/>
                <a:ea typeface="Times New Roman"/>
                <a:cs typeface="Times New Roman"/>
                <a:sym typeface="Times New Roman"/>
              </a:rPr>
              <a:t>The API is designed to receive user data in JSON format — including fields like gender, budget, and then call a recommendation function that processes the input and returns the most suitable housing options.</a:t>
            </a:r>
          </a:p>
        </p:txBody>
      </p:sp>
      <p:sp>
        <p:nvSpPr>
          <p:cNvPr id="4" name="TextBox 4"/>
          <p:cNvSpPr txBox="1"/>
          <p:nvPr/>
        </p:nvSpPr>
        <p:spPr>
          <a:xfrm>
            <a:off x="726348" y="4662649"/>
            <a:ext cx="5726240" cy="1600200"/>
          </a:xfrm>
          <a:prstGeom prst="rect">
            <a:avLst/>
          </a:prstGeom>
        </p:spPr>
        <p:txBody>
          <a:bodyPr lIns="0" tIns="0" rIns="0" bIns="0" rtlCol="0" anchor="t">
            <a:spAutoFit/>
          </a:bodyPr>
          <a:lstStyle/>
          <a:p>
            <a:pPr algn="l">
              <a:lnSpc>
                <a:spcPts val="5999"/>
              </a:lnSpc>
            </a:pPr>
            <a:r>
              <a:rPr lang="en-US" sz="4999" spc="179">
                <a:solidFill>
                  <a:srgbClr val="3257B8"/>
                </a:solidFill>
                <a:latin typeface="Times New Roman"/>
                <a:ea typeface="Times New Roman"/>
                <a:cs typeface="Times New Roman"/>
                <a:sym typeface="Times New Roman"/>
              </a:rPr>
              <a:t>How Api works</a:t>
            </a:r>
          </a:p>
          <a:p>
            <a:pPr marL="0" lvl="0" indent="0" algn="l">
              <a:lnSpc>
                <a:spcPts val="5999"/>
              </a:lnSpc>
              <a:spcBef>
                <a:spcPct val="0"/>
              </a:spcBef>
            </a:pPr>
            <a:endParaRPr lang="en-US" sz="4999" spc="179">
              <a:solidFill>
                <a:srgbClr val="3257B8"/>
              </a:solidFill>
              <a:latin typeface="Times New Roman"/>
              <a:ea typeface="Times New Roman"/>
              <a:cs typeface="Times New Roman"/>
              <a:sym typeface="Times New Roman"/>
            </a:endParaRPr>
          </a:p>
        </p:txBody>
      </p:sp>
      <p:sp>
        <p:nvSpPr>
          <p:cNvPr id="5" name="TextBox 5"/>
          <p:cNvSpPr txBox="1"/>
          <p:nvPr/>
        </p:nvSpPr>
        <p:spPr>
          <a:xfrm>
            <a:off x="897143" y="5814064"/>
            <a:ext cx="16900414" cy="3045713"/>
          </a:xfrm>
          <a:prstGeom prst="rect">
            <a:avLst/>
          </a:prstGeom>
        </p:spPr>
        <p:txBody>
          <a:bodyPr lIns="0" tIns="0" rIns="0" bIns="0" rtlCol="0" anchor="t">
            <a:spAutoFit/>
          </a:bodyPr>
          <a:lstStyle/>
          <a:p>
            <a:pPr algn="just">
              <a:lnSpc>
                <a:spcPts val="5928"/>
              </a:lnSpc>
            </a:pPr>
            <a:r>
              <a:rPr lang="en-US" sz="3800">
                <a:solidFill>
                  <a:srgbClr val="15213F"/>
                </a:solidFill>
                <a:latin typeface="Times New Roman"/>
                <a:ea typeface="Times New Roman"/>
                <a:cs typeface="Times New Roman"/>
                <a:sym typeface="Times New Roman"/>
              </a:rPr>
              <a:t>In FlutterFlow, we configured an API Call by inserting the ngrok-generated URL, setting the method to POST, and providing a sample JSON body for testing. This setup allows FlutterFlow to send requests directly to the local API and receive responses in real time</a:t>
            </a:r>
          </a:p>
        </p:txBody>
      </p:sp>
      <p:sp>
        <p:nvSpPr>
          <p:cNvPr id="6" name="Freeform 6"/>
          <p:cNvSpPr/>
          <p:nvPr/>
        </p:nvSpPr>
        <p:spPr>
          <a:xfrm>
            <a:off x="0" y="8376790"/>
            <a:ext cx="5826380" cy="3411081"/>
          </a:xfrm>
          <a:custGeom>
            <a:avLst/>
            <a:gdLst/>
            <a:ahLst/>
            <a:cxnLst/>
            <a:rect l="l" t="t" r="r" b="b"/>
            <a:pathLst>
              <a:path w="5826380" h="3411081">
                <a:moveTo>
                  <a:pt x="0" y="0"/>
                </a:moveTo>
                <a:lnTo>
                  <a:pt x="5826380" y="0"/>
                </a:lnTo>
                <a:lnTo>
                  <a:pt x="5826380" y="3411081"/>
                </a:lnTo>
                <a:lnTo>
                  <a:pt x="0" y="34110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flipV="1">
            <a:off x="12868319" y="-1146402"/>
            <a:ext cx="5826380" cy="3411081"/>
          </a:xfrm>
          <a:custGeom>
            <a:avLst/>
            <a:gdLst/>
            <a:ahLst/>
            <a:cxnLst/>
            <a:rect l="l" t="t" r="r" b="b"/>
            <a:pathLst>
              <a:path w="5826380" h="3411081">
                <a:moveTo>
                  <a:pt x="5826380" y="3411080"/>
                </a:moveTo>
                <a:lnTo>
                  <a:pt x="0" y="3411080"/>
                </a:lnTo>
                <a:lnTo>
                  <a:pt x="0" y="0"/>
                </a:lnTo>
                <a:lnTo>
                  <a:pt x="5826380" y="0"/>
                </a:lnTo>
                <a:lnTo>
                  <a:pt x="5826380" y="341108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08355" y="364552"/>
            <a:ext cx="8549209" cy="1924050"/>
          </a:xfrm>
          <a:prstGeom prst="rect">
            <a:avLst/>
          </a:prstGeom>
        </p:spPr>
        <p:txBody>
          <a:bodyPr lIns="0" tIns="0" rIns="0" bIns="0" rtlCol="0" anchor="t">
            <a:spAutoFit/>
          </a:bodyPr>
          <a:lstStyle/>
          <a:p>
            <a:pPr algn="l">
              <a:lnSpc>
                <a:spcPts val="7199"/>
              </a:lnSpc>
            </a:pPr>
            <a:r>
              <a:rPr lang="en-US" sz="5999" u="sng" spc="215">
                <a:solidFill>
                  <a:srgbClr val="3257B8"/>
                </a:solidFill>
                <a:latin typeface="Times New Roman"/>
                <a:ea typeface="Times New Roman"/>
                <a:cs typeface="Times New Roman"/>
                <a:sym typeface="Times New Roman"/>
              </a:rPr>
              <a:t>Api Integration</a:t>
            </a:r>
          </a:p>
          <a:p>
            <a:pPr marL="0" lvl="0" indent="0" algn="l">
              <a:lnSpc>
                <a:spcPts val="7199"/>
              </a:lnSpc>
              <a:spcBef>
                <a:spcPct val="0"/>
              </a:spcBef>
            </a:pPr>
            <a:endParaRPr lang="en-US" sz="5999" u="sng" spc="215">
              <a:solidFill>
                <a:srgbClr val="3257B8"/>
              </a:solidFill>
              <a:latin typeface="Times New Roman"/>
              <a:ea typeface="Times New Roman"/>
              <a:cs typeface="Times New Roman"/>
              <a:sym typeface="Times New Roman"/>
            </a:endParaRPr>
          </a:p>
        </p:txBody>
      </p:sp>
      <p:pic>
        <p:nvPicPr>
          <p:cNvPr id="19" name="Picture 18">
            <a:extLst>
              <a:ext uri="{FF2B5EF4-FFF2-40B4-BE49-F238E27FC236}">
                <a16:creationId xmlns:a16="http://schemas.microsoft.com/office/drawing/2014/main" id="{BE55007F-612E-9082-8BFD-B526A66C8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85900"/>
            <a:ext cx="7867650" cy="4543425"/>
          </a:xfrm>
          <a:prstGeom prst="rect">
            <a:avLst/>
          </a:prstGeom>
        </p:spPr>
      </p:pic>
      <p:sp>
        <p:nvSpPr>
          <p:cNvPr id="4" name="Freeform 4"/>
          <p:cNvSpPr/>
          <p:nvPr/>
        </p:nvSpPr>
        <p:spPr>
          <a:xfrm>
            <a:off x="9810752" y="723900"/>
            <a:ext cx="7414214" cy="5188907"/>
          </a:xfrm>
          <a:custGeom>
            <a:avLst/>
            <a:gdLst/>
            <a:ahLst/>
            <a:cxnLst/>
            <a:rect l="l" t="t" r="r" b="b"/>
            <a:pathLst>
              <a:path w="7414214" h="5188907">
                <a:moveTo>
                  <a:pt x="0" y="0"/>
                </a:moveTo>
                <a:lnTo>
                  <a:pt x="7414214" y="0"/>
                </a:lnTo>
                <a:lnTo>
                  <a:pt x="7414214" y="5188907"/>
                </a:lnTo>
                <a:lnTo>
                  <a:pt x="0" y="5188907"/>
                </a:lnTo>
                <a:lnTo>
                  <a:pt x="0" y="0"/>
                </a:lnTo>
                <a:close/>
              </a:path>
            </a:pathLst>
          </a:custGeom>
          <a:blipFill>
            <a:blip r:embed="rId3"/>
            <a:stretch>
              <a:fillRect t="-12938" r="-61121" b="-9185"/>
            </a:stretch>
          </a:blipFill>
        </p:spPr>
      </p:sp>
      <p:pic>
        <p:nvPicPr>
          <p:cNvPr id="23" name="Picture 22">
            <a:extLst>
              <a:ext uri="{FF2B5EF4-FFF2-40B4-BE49-F238E27FC236}">
                <a16:creationId xmlns:a16="http://schemas.microsoft.com/office/drawing/2014/main" id="{E9449327-A6AC-C382-E31E-951E37AED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425" y="6134752"/>
            <a:ext cx="9427828" cy="38233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93260" y="635633"/>
            <a:ext cx="8484403" cy="831602"/>
          </a:xfrm>
          <a:prstGeom prst="rect">
            <a:avLst/>
          </a:prstGeom>
        </p:spPr>
        <p:txBody>
          <a:bodyPr lIns="0" tIns="0" rIns="0" bIns="0" rtlCol="0" anchor="t">
            <a:spAutoFit/>
          </a:bodyPr>
          <a:lstStyle/>
          <a:p>
            <a:pPr algn="ctr">
              <a:lnSpc>
                <a:spcPts val="4706"/>
              </a:lnSpc>
            </a:pPr>
            <a:r>
              <a:rPr lang="en-US" sz="6628" spc="-536">
                <a:solidFill>
                  <a:srgbClr val="000000"/>
                </a:solidFill>
                <a:latin typeface="Times New Roman"/>
                <a:ea typeface="Times New Roman"/>
                <a:cs typeface="Times New Roman"/>
                <a:sym typeface="Times New Roman"/>
              </a:rPr>
              <a:t>INTRODUCTION OF</a:t>
            </a:r>
          </a:p>
        </p:txBody>
      </p:sp>
      <p:sp>
        <p:nvSpPr>
          <p:cNvPr id="3" name="TextBox 3"/>
          <p:cNvSpPr txBox="1"/>
          <p:nvPr/>
        </p:nvSpPr>
        <p:spPr>
          <a:xfrm>
            <a:off x="5702861" y="1831342"/>
            <a:ext cx="7712033" cy="1077941"/>
          </a:xfrm>
          <a:prstGeom prst="rect">
            <a:avLst/>
          </a:prstGeom>
        </p:spPr>
        <p:txBody>
          <a:bodyPr lIns="0" tIns="0" rIns="0" bIns="0" rtlCol="0" anchor="t">
            <a:spAutoFit/>
          </a:bodyPr>
          <a:lstStyle/>
          <a:p>
            <a:pPr algn="l">
              <a:lnSpc>
                <a:spcPts val="6104"/>
              </a:lnSpc>
            </a:pPr>
            <a:r>
              <a:rPr lang="en-US" sz="8597" spc="-696">
                <a:solidFill>
                  <a:srgbClr val="000000"/>
                </a:solidFill>
                <a:latin typeface="Times New Roman"/>
                <a:ea typeface="Times New Roman"/>
                <a:cs typeface="Times New Roman"/>
                <a:sym typeface="Times New Roman"/>
              </a:rPr>
              <a:t>OUR TEAM</a:t>
            </a:r>
          </a:p>
        </p:txBody>
      </p:sp>
      <p:grpSp>
        <p:nvGrpSpPr>
          <p:cNvPr id="4" name="Group 4"/>
          <p:cNvGrpSpPr/>
          <p:nvPr/>
        </p:nvGrpSpPr>
        <p:grpSpPr>
          <a:xfrm>
            <a:off x="928216" y="2955180"/>
            <a:ext cx="2643284" cy="3524125"/>
            <a:chOff x="0" y="0"/>
            <a:chExt cx="3524378" cy="4698833"/>
          </a:xfrm>
        </p:grpSpPr>
        <p:grpSp>
          <p:nvGrpSpPr>
            <p:cNvPr id="5" name="Group 5"/>
            <p:cNvGrpSpPr/>
            <p:nvPr/>
          </p:nvGrpSpPr>
          <p:grpSpPr>
            <a:xfrm>
              <a:off x="0" y="0"/>
              <a:ext cx="3524378" cy="4698833"/>
              <a:chOff x="0" y="0"/>
              <a:chExt cx="6242528" cy="8322773"/>
            </a:xfrm>
          </p:grpSpPr>
          <p:sp>
            <p:nvSpPr>
              <p:cNvPr id="6" name="Freeform 6"/>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7" name="TextBox 7"/>
            <p:cNvSpPr txBox="1"/>
            <p:nvPr/>
          </p:nvSpPr>
          <p:spPr>
            <a:xfrm>
              <a:off x="133978" y="1176588"/>
              <a:ext cx="3241107" cy="16903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Steven Ayman Salah</a:t>
              </a:r>
            </a:p>
            <a:p>
              <a:pPr algn="ctr" rtl="1">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sp>
          <p:nvSpPr>
            <p:cNvPr id="8" name="TextBox 8"/>
            <p:cNvSpPr txBox="1"/>
            <p:nvPr/>
          </p:nvSpPr>
          <p:spPr>
            <a:xfrm>
              <a:off x="133978" y="2812985"/>
              <a:ext cx="3241107" cy="1283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21-01928</a:t>
              </a:r>
            </a:p>
            <a:p>
              <a:pPr algn="ctr" rtl="1">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grpSp>
      <p:grpSp>
        <p:nvGrpSpPr>
          <p:cNvPr id="9" name="Group 9"/>
          <p:cNvGrpSpPr/>
          <p:nvPr/>
        </p:nvGrpSpPr>
        <p:grpSpPr>
          <a:xfrm>
            <a:off x="5289894" y="2955180"/>
            <a:ext cx="2643284" cy="3524125"/>
            <a:chOff x="0" y="0"/>
            <a:chExt cx="3524378" cy="4698833"/>
          </a:xfrm>
        </p:grpSpPr>
        <p:grpSp>
          <p:nvGrpSpPr>
            <p:cNvPr id="10" name="Group 10"/>
            <p:cNvGrpSpPr/>
            <p:nvPr/>
          </p:nvGrpSpPr>
          <p:grpSpPr>
            <a:xfrm>
              <a:off x="0" y="0"/>
              <a:ext cx="3524378" cy="4698833"/>
              <a:chOff x="0" y="0"/>
              <a:chExt cx="6242528" cy="8322773"/>
            </a:xfrm>
          </p:grpSpPr>
          <p:sp>
            <p:nvSpPr>
              <p:cNvPr id="11" name="Freeform 11"/>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12" name="TextBox 12"/>
            <p:cNvSpPr txBox="1"/>
            <p:nvPr/>
          </p:nvSpPr>
          <p:spPr>
            <a:xfrm>
              <a:off x="141636" y="1128945"/>
              <a:ext cx="3241107" cy="1131572"/>
            </a:xfrm>
            <a:prstGeom prst="rect">
              <a:avLst/>
            </a:prstGeom>
          </p:spPr>
          <p:txBody>
            <a:bodyPr lIns="0" tIns="0" rIns="0" bIns="0" rtlCol="0" anchor="t">
              <a:spAutoFit/>
            </a:bodyPr>
            <a:lstStyle/>
            <a:p>
              <a:pPr algn="ctr">
                <a:lnSpc>
                  <a:spcPts val="3359"/>
                </a:lnSpc>
                <a:spcBef>
                  <a:spcPct val="0"/>
                </a:spcBef>
              </a:pPr>
              <a:r>
                <a:rPr lang="en-US" sz="2399" b="1">
                  <a:solidFill>
                    <a:srgbClr val="FFFFFF"/>
                  </a:solidFill>
                  <a:latin typeface="Times New Roman Bold"/>
                  <a:ea typeface="Times New Roman Bold"/>
                  <a:cs typeface="Times New Roman Bold"/>
                  <a:sym typeface="Times New Roman Bold"/>
                </a:rPr>
                <a:t>Eslam Yasser</a:t>
              </a:r>
            </a:p>
            <a:p>
              <a:pPr algn="ctr">
                <a:lnSpc>
                  <a:spcPts val="3359"/>
                </a:lnSpc>
                <a:spcBef>
                  <a:spcPct val="0"/>
                </a:spcBef>
              </a:pPr>
              <a:r>
                <a:rPr lang="en-US" sz="2399" b="1">
                  <a:solidFill>
                    <a:srgbClr val="FFFFFF"/>
                  </a:solidFill>
                  <a:latin typeface="Times New Roman Bold"/>
                  <a:ea typeface="Times New Roman Bold"/>
                  <a:cs typeface="Times New Roman Bold"/>
                  <a:sym typeface="Times New Roman Bold"/>
                </a:rPr>
                <a:t>Farag</a:t>
              </a:r>
            </a:p>
          </p:txBody>
        </p:sp>
        <p:sp>
          <p:nvSpPr>
            <p:cNvPr id="13" name="TextBox 13"/>
            <p:cNvSpPr txBox="1"/>
            <p:nvPr/>
          </p:nvSpPr>
          <p:spPr>
            <a:xfrm>
              <a:off x="141636" y="2812985"/>
              <a:ext cx="3241107" cy="648337"/>
            </a:xfrm>
            <a:prstGeom prst="rect">
              <a:avLst/>
            </a:prstGeom>
          </p:spPr>
          <p:txBody>
            <a:bodyPr lIns="0" tIns="0" rIns="0" bIns="0" rtlCol="0" anchor="t">
              <a:spAutoFit/>
            </a:bodyPr>
            <a:lstStyle/>
            <a:p>
              <a:pPr algn="ctr">
                <a:lnSpc>
                  <a:spcPts val="3779"/>
                </a:lnSpc>
                <a:spcBef>
                  <a:spcPct val="0"/>
                </a:spcBef>
              </a:pPr>
              <a:r>
                <a:rPr lang="en-US" sz="2699" b="1">
                  <a:solidFill>
                    <a:srgbClr val="FFFFFF"/>
                  </a:solidFill>
                  <a:latin typeface="Times New Roman Bold"/>
                  <a:ea typeface="Times New Roman Bold"/>
                  <a:cs typeface="Times New Roman Bold"/>
                  <a:sym typeface="Times New Roman Bold"/>
                </a:rPr>
                <a:t>21-01856</a:t>
              </a:r>
            </a:p>
          </p:txBody>
        </p:sp>
      </p:grpSp>
      <p:grpSp>
        <p:nvGrpSpPr>
          <p:cNvPr id="14" name="Group 14"/>
          <p:cNvGrpSpPr/>
          <p:nvPr/>
        </p:nvGrpSpPr>
        <p:grpSpPr>
          <a:xfrm>
            <a:off x="10078331" y="2955180"/>
            <a:ext cx="2643284" cy="3524125"/>
            <a:chOff x="0" y="0"/>
            <a:chExt cx="3524378" cy="4698833"/>
          </a:xfrm>
        </p:grpSpPr>
        <p:grpSp>
          <p:nvGrpSpPr>
            <p:cNvPr id="15" name="Group 15"/>
            <p:cNvGrpSpPr/>
            <p:nvPr/>
          </p:nvGrpSpPr>
          <p:grpSpPr>
            <a:xfrm>
              <a:off x="0" y="0"/>
              <a:ext cx="3524378" cy="4698833"/>
              <a:chOff x="0" y="0"/>
              <a:chExt cx="6242528" cy="8322773"/>
            </a:xfrm>
          </p:grpSpPr>
          <p:sp>
            <p:nvSpPr>
              <p:cNvPr id="16" name="Freeform 16"/>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17" name="TextBox 17"/>
            <p:cNvSpPr txBox="1"/>
            <p:nvPr/>
          </p:nvSpPr>
          <p:spPr>
            <a:xfrm>
              <a:off x="141636" y="839581"/>
              <a:ext cx="3241107" cy="22491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Abdelrahman Mohamed Abdelkereem</a:t>
              </a:r>
            </a:p>
            <a:p>
              <a:pPr algn="ctr">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sp>
          <p:nvSpPr>
            <p:cNvPr id="18" name="TextBox 18"/>
            <p:cNvSpPr txBox="1"/>
            <p:nvPr/>
          </p:nvSpPr>
          <p:spPr>
            <a:xfrm>
              <a:off x="141636" y="2812985"/>
              <a:ext cx="3241107" cy="1283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21-01970</a:t>
              </a:r>
            </a:p>
            <a:p>
              <a:pPr algn="ctr">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grpSp>
      <p:grpSp>
        <p:nvGrpSpPr>
          <p:cNvPr id="19" name="Group 19"/>
          <p:cNvGrpSpPr/>
          <p:nvPr/>
        </p:nvGrpSpPr>
        <p:grpSpPr>
          <a:xfrm>
            <a:off x="14257316" y="2955180"/>
            <a:ext cx="2643284" cy="3524125"/>
            <a:chOff x="0" y="0"/>
            <a:chExt cx="3524378" cy="4698833"/>
          </a:xfrm>
        </p:grpSpPr>
        <p:grpSp>
          <p:nvGrpSpPr>
            <p:cNvPr id="20" name="Group 20"/>
            <p:cNvGrpSpPr/>
            <p:nvPr/>
          </p:nvGrpSpPr>
          <p:grpSpPr>
            <a:xfrm>
              <a:off x="0" y="0"/>
              <a:ext cx="3524378" cy="4698833"/>
              <a:chOff x="0" y="0"/>
              <a:chExt cx="6242528" cy="8322773"/>
            </a:xfrm>
          </p:grpSpPr>
          <p:sp>
            <p:nvSpPr>
              <p:cNvPr id="21" name="Freeform 21"/>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22" name="TextBox 22"/>
            <p:cNvSpPr txBox="1"/>
            <p:nvPr/>
          </p:nvSpPr>
          <p:spPr>
            <a:xfrm>
              <a:off x="141636" y="938445"/>
              <a:ext cx="3241107" cy="16903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Sohaila Alaa Eldin Fathy </a:t>
              </a:r>
            </a:p>
            <a:p>
              <a:pPr algn="ctr">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sp>
          <p:nvSpPr>
            <p:cNvPr id="23" name="TextBox 23"/>
            <p:cNvSpPr txBox="1"/>
            <p:nvPr/>
          </p:nvSpPr>
          <p:spPr>
            <a:xfrm>
              <a:off x="141636" y="2812985"/>
              <a:ext cx="3241107" cy="1283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21-01932</a:t>
              </a:r>
            </a:p>
            <a:p>
              <a:pPr algn="ctr">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grpSp>
      <p:grpSp>
        <p:nvGrpSpPr>
          <p:cNvPr id="24" name="Group 24"/>
          <p:cNvGrpSpPr/>
          <p:nvPr/>
        </p:nvGrpSpPr>
        <p:grpSpPr>
          <a:xfrm>
            <a:off x="7593758" y="6641230"/>
            <a:ext cx="2643284" cy="3524125"/>
            <a:chOff x="0" y="0"/>
            <a:chExt cx="3524378" cy="4698833"/>
          </a:xfrm>
        </p:grpSpPr>
        <p:grpSp>
          <p:nvGrpSpPr>
            <p:cNvPr id="25" name="Group 25"/>
            <p:cNvGrpSpPr/>
            <p:nvPr/>
          </p:nvGrpSpPr>
          <p:grpSpPr>
            <a:xfrm>
              <a:off x="0" y="0"/>
              <a:ext cx="3524378" cy="4698833"/>
              <a:chOff x="0" y="0"/>
              <a:chExt cx="6242528" cy="8322773"/>
            </a:xfrm>
          </p:grpSpPr>
          <p:sp>
            <p:nvSpPr>
              <p:cNvPr id="26" name="Freeform 26"/>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27" name="TextBox 27"/>
            <p:cNvSpPr txBox="1"/>
            <p:nvPr/>
          </p:nvSpPr>
          <p:spPr>
            <a:xfrm>
              <a:off x="141636" y="2998570"/>
              <a:ext cx="3241107" cy="1283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21-02133</a:t>
              </a:r>
            </a:p>
            <a:p>
              <a:pPr algn="ctr">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sp>
          <p:nvSpPr>
            <p:cNvPr id="28" name="TextBox 28"/>
            <p:cNvSpPr txBox="1"/>
            <p:nvPr/>
          </p:nvSpPr>
          <p:spPr>
            <a:xfrm>
              <a:off x="141636" y="755650"/>
              <a:ext cx="3241107" cy="22491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Hager Mohamed</a:t>
              </a:r>
            </a:p>
            <a:p>
              <a:pPr algn="ctr">
                <a:lnSpc>
                  <a:spcPts val="3359"/>
                </a:lnSpc>
              </a:pPr>
              <a:r>
                <a:rPr lang="en-US" sz="2399" b="1">
                  <a:solidFill>
                    <a:srgbClr val="FFFFFF"/>
                  </a:solidFill>
                  <a:latin typeface="Times New Roman Bold"/>
                  <a:ea typeface="Times New Roman Bold"/>
                  <a:cs typeface="Times New Roman Bold"/>
                  <a:sym typeface="Times New Roman Bold"/>
                </a:rPr>
                <a:t>Abdelwhab </a:t>
              </a:r>
            </a:p>
            <a:p>
              <a:pPr algn="ctr">
                <a:lnSpc>
                  <a:spcPts val="3359"/>
                </a:lnSpc>
              </a:pPr>
              <a:endParaRPr lang="en-US" sz="2399" b="1">
                <a:solidFill>
                  <a:srgbClr val="FFFFFF"/>
                </a:solidFill>
                <a:latin typeface="Times New Roman Bold"/>
                <a:ea typeface="Times New Roman Bold"/>
                <a:cs typeface="Times New Roman Bold"/>
                <a:sym typeface="Times New Roman Bold"/>
              </a:endParaRPr>
            </a:p>
            <a:p>
              <a:pPr algn="ctr">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grpSp>
      <p:grpSp>
        <p:nvGrpSpPr>
          <p:cNvPr id="29" name="Group 29"/>
          <p:cNvGrpSpPr/>
          <p:nvPr/>
        </p:nvGrpSpPr>
        <p:grpSpPr>
          <a:xfrm>
            <a:off x="3031002" y="6631705"/>
            <a:ext cx="2643284" cy="3544806"/>
            <a:chOff x="0" y="0"/>
            <a:chExt cx="3524378" cy="4726407"/>
          </a:xfrm>
        </p:grpSpPr>
        <p:grpSp>
          <p:nvGrpSpPr>
            <p:cNvPr id="30" name="Group 30"/>
            <p:cNvGrpSpPr/>
            <p:nvPr/>
          </p:nvGrpSpPr>
          <p:grpSpPr>
            <a:xfrm>
              <a:off x="0" y="0"/>
              <a:ext cx="3524378" cy="4698833"/>
              <a:chOff x="0" y="0"/>
              <a:chExt cx="6242528" cy="8322773"/>
            </a:xfrm>
          </p:grpSpPr>
          <p:sp>
            <p:nvSpPr>
              <p:cNvPr id="31" name="Freeform 31"/>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32" name="TextBox 32"/>
            <p:cNvSpPr txBox="1"/>
            <p:nvPr/>
          </p:nvSpPr>
          <p:spPr>
            <a:xfrm>
              <a:off x="38100" y="2808070"/>
              <a:ext cx="3241107" cy="1918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21-02126</a:t>
              </a:r>
            </a:p>
            <a:p>
              <a:pPr algn="ctr">
                <a:lnSpc>
                  <a:spcPts val="3779"/>
                </a:lnSpc>
              </a:pPr>
              <a:endParaRPr lang="en-US" sz="2699" b="1">
                <a:solidFill>
                  <a:srgbClr val="FFFFFF"/>
                </a:solidFill>
                <a:latin typeface="Times New Roman Bold"/>
                <a:ea typeface="Times New Roman Bold"/>
                <a:cs typeface="Times New Roman Bold"/>
                <a:sym typeface="Times New Roman Bold"/>
              </a:endParaRPr>
            </a:p>
            <a:p>
              <a:pPr algn="ctr">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sp>
          <p:nvSpPr>
            <p:cNvPr id="33" name="TextBox 33"/>
            <p:cNvSpPr txBox="1"/>
            <p:nvPr/>
          </p:nvSpPr>
          <p:spPr>
            <a:xfrm>
              <a:off x="141636" y="768350"/>
              <a:ext cx="3241107" cy="22491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Nourhan Omar Abdelmaksoud </a:t>
              </a:r>
            </a:p>
            <a:p>
              <a:pPr algn="ctr">
                <a:lnSpc>
                  <a:spcPts val="3359"/>
                </a:lnSpc>
              </a:pPr>
              <a:endParaRPr lang="en-US" sz="2399" b="1">
                <a:solidFill>
                  <a:srgbClr val="FFFFFF"/>
                </a:solidFill>
                <a:latin typeface="Times New Roman Bold"/>
                <a:ea typeface="Times New Roman Bold"/>
                <a:cs typeface="Times New Roman Bold"/>
                <a:sym typeface="Times New Roman Bold"/>
              </a:endParaRPr>
            </a:p>
            <a:p>
              <a:pPr algn="ctr">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grpSp>
      <p:grpSp>
        <p:nvGrpSpPr>
          <p:cNvPr id="34" name="Group 34"/>
          <p:cNvGrpSpPr/>
          <p:nvPr/>
        </p:nvGrpSpPr>
        <p:grpSpPr>
          <a:xfrm>
            <a:off x="12441786" y="6641230"/>
            <a:ext cx="2643284" cy="3524125"/>
            <a:chOff x="0" y="0"/>
            <a:chExt cx="3524378" cy="4698833"/>
          </a:xfrm>
        </p:grpSpPr>
        <p:grpSp>
          <p:nvGrpSpPr>
            <p:cNvPr id="35" name="Group 35"/>
            <p:cNvGrpSpPr/>
            <p:nvPr/>
          </p:nvGrpSpPr>
          <p:grpSpPr>
            <a:xfrm>
              <a:off x="0" y="0"/>
              <a:ext cx="3524378" cy="4698833"/>
              <a:chOff x="0" y="0"/>
              <a:chExt cx="6242528" cy="8322773"/>
            </a:xfrm>
          </p:grpSpPr>
          <p:sp>
            <p:nvSpPr>
              <p:cNvPr id="36" name="Freeform 36"/>
              <p:cNvSpPr/>
              <p:nvPr/>
            </p:nvSpPr>
            <p:spPr>
              <a:xfrm>
                <a:off x="0" y="0"/>
                <a:ext cx="6242528" cy="8322773"/>
              </a:xfrm>
              <a:custGeom>
                <a:avLst/>
                <a:gdLst/>
                <a:ahLst/>
                <a:cxnLst/>
                <a:rect l="l" t="t" r="r" b="b"/>
                <a:pathLst>
                  <a:path w="6242528" h="8322773">
                    <a:moveTo>
                      <a:pt x="5937728" y="0"/>
                    </a:moveTo>
                    <a:lnTo>
                      <a:pt x="304800" y="0"/>
                    </a:lnTo>
                    <a:cubicBezTo>
                      <a:pt x="135890" y="0"/>
                      <a:pt x="0" y="135890"/>
                      <a:pt x="0" y="304800"/>
                    </a:cubicBezTo>
                    <a:lnTo>
                      <a:pt x="0" y="8017973"/>
                    </a:lnTo>
                    <a:cubicBezTo>
                      <a:pt x="0" y="8186883"/>
                      <a:pt x="135890" y="8322773"/>
                      <a:pt x="304800" y="8322773"/>
                    </a:cubicBezTo>
                    <a:lnTo>
                      <a:pt x="5937728" y="8322773"/>
                    </a:lnTo>
                    <a:cubicBezTo>
                      <a:pt x="6106638" y="8322773"/>
                      <a:pt x="6242528" y="8186883"/>
                      <a:pt x="6242528" y="8017973"/>
                    </a:cubicBezTo>
                    <a:lnTo>
                      <a:pt x="6242528" y="304800"/>
                    </a:lnTo>
                    <a:cubicBezTo>
                      <a:pt x="6242528" y="135890"/>
                      <a:pt x="6106638" y="0"/>
                      <a:pt x="5937728" y="0"/>
                    </a:cubicBezTo>
                    <a:close/>
                  </a:path>
                </a:pathLst>
              </a:custGeom>
              <a:solidFill>
                <a:srgbClr val="3257B8"/>
              </a:solidFill>
            </p:spPr>
          </p:sp>
        </p:grpSp>
        <p:sp>
          <p:nvSpPr>
            <p:cNvPr id="37" name="TextBox 37"/>
            <p:cNvSpPr txBox="1"/>
            <p:nvPr/>
          </p:nvSpPr>
          <p:spPr>
            <a:xfrm>
              <a:off x="231469" y="3109432"/>
              <a:ext cx="3241107" cy="1283337"/>
            </a:xfrm>
            <a:prstGeom prst="rect">
              <a:avLst/>
            </a:prstGeom>
          </p:spPr>
          <p:txBody>
            <a:bodyPr lIns="0" tIns="0" rIns="0" bIns="0" rtlCol="0" anchor="t">
              <a:spAutoFit/>
            </a:bodyPr>
            <a:lstStyle/>
            <a:p>
              <a:pPr algn="ctr">
                <a:lnSpc>
                  <a:spcPts val="3779"/>
                </a:lnSpc>
              </a:pPr>
              <a:r>
                <a:rPr lang="en-US" sz="2699" b="1">
                  <a:solidFill>
                    <a:srgbClr val="FFFFFF"/>
                  </a:solidFill>
                  <a:latin typeface="Times New Roman Bold"/>
                  <a:ea typeface="Times New Roman Bold"/>
                  <a:cs typeface="Times New Roman Bold"/>
                  <a:sym typeface="Times New Roman Bold"/>
                </a:rPr>
                <a:t>21-02132</a:t>
              </a:r>
            </a:p>
            <a:p>
              <a:pPr algn="ctr">
                <a:lnSpc>
                  <a:spcPts val="3779"/>
                </a:lnSpc>
                <a:spcBef>
                  <a:spcPct val="0"/>
                </a:spcBef>
              </a:pPr>
              <a:endParaRPr lang="en-US" sz="2699" b="1">
                <a:solidFill>
                  <a:srgbClr val="FFFFFF"/>
                </a:solidFill>
                <a:latin typeface="Times New Roman Bold"/>
                <a:ea typeface="Times New Roman Bold"/>
                <a:cs typeface="Times New Roman Bold"/>
                <a:sym typeface="Times New Roman Bold"/>
              </a:endParaRPr>
            </a:p>
          </p:txBody>
        </p:sp>
        <p:sp>
          <p:nvSpPr>
            <p:cNvPr id="38" name="TextBox 38"/>
            <p:cNvSpPr txBox="1"/>
            <p:nvPr/>
          </p:nvSpPr>
          <p:spPr>
            <a:xfrm>
              <a:off x="141636" y="747945"/>
              <a:ext cx="3241107" cy="1690372"/>
            </a:xfrm>
            <a:prstGeom prst="rect">
              <a:avLst/>
            </a:prstGeom>
          </p:spPr>
          <p:txBody>
            <a:bodyPr lIns="0" tIns="0" rIns="0" bIns="0" rtlCol="0" anchor="t">
              <a:spAutoFit/>
            </a:bodyPr>
            <a:lstStyle/>
            <a:p>
              <a:pPr algn="ctr">
                <a:lnSpc>
                  <a:spcPts val="3359"/>
                </a:lnSpc>
              </a:pPr>
              <a:r>
                <a:rPr lang="en-US" sz="2399" b="1">
                  <a:solidFill>
                    <a:srgbClr val="FFFFFF"/>
                  </a:solidFill>
                  <a:latin typeface="Times New Roman Bold"/>
                  <a:ea typeface="Times New Roman Bold"/>
                  <a:cs typeface="Times New Roman Bold"/>
                  <a:sym typeface="Times New Roman Bold"/>
                </a:rPr>
                <a:t>Hager Alaa Eldin Fathy </a:t>
              </a:r>
            </a:p>
            <a:p>
              <a:pPr algn="ctr">
                <a:lnSpc>
                  <a:spcPts val="3359"/>
                </a:lnSpc>
                <a:spcBef>
                  <a:spcPct val="0"/>
                </a:spcBef>
              </a:pPr>
              <a:endParaRPr lang="en-US" sz="2399" b="1">
                <a:solidFill>
                  <a:srgbClr val="FFFFFF"/>
                </a:solidFill>
                <a:latin typeface="Times New Roman Bold"/>
                <a:ea typeface="Times New Roman Bold"/>
                <a:cs typeface="Times New Roman Bold"/>
                <a:sym typeface="Times New Roman Bol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8491" y="1661015"/>
            <a:ext cx="12830729" cy="985837"/>
          </a:xfrm>
          <a:prstGeom prst="rect">
            <a:avLst/>
          </a:prstGeom>
        </p:spPr>
        <p:txBody>
          <a:bodyPr lIns="0" tIns="0" rIns="0" bIns="0" rtlCol="0" anchor="t">
            <a:spAutoFit/>
          </a:bodyPr>
          <a:lstStyle/>
          <a:p>
            <a:pPr algn="l">
              <a:lnSpc>
                <a:spcPts val="6937"/>
              </a:lnSpc>
            </a:pPr>
            <a:r>
              <a:rPr lang="en-US" sz="5562" u="sng">
                <a:solidFill>
                  <a:srgbClr val="3257B8"/>
                </a:solidFill>
                <a:latin typeface="Times New Roman"/>
                <a:ea typeface="Times New Roman"/>
                <a:cs typeface="Times New Roman"/>
                <a:sym typeface="Times New Roman"/>
              </a:rPr>
              <a:t>Tools and Technologies</a:t>
            </a:r>
          </a:p>
        </p:txBody>
      </p:sp>
      <p:sp>
        <p:nvSpPr>
          <p:cNvPr id="3" name="TextBox 3"/>
          <p:cNvSpPr txBox="1"/>
          <p:nvPr/>
        </p:nvSpPr>
        <p:spPr>
          <a:xfrm>
            <a:off x="-559107" y="8465975"/>
            <a:ext cx="5755423" cy="615950"/>
          </a:xfrm>
          <a:prstGeom prst="rect">
            <a:avLst/>
          </a:prstGeom>
        </p:spPr>
        <p:txBody>
          <a:bodyPr lIns="0" tIns="0" rIns="0" bIns="0" rtlCol="0" anchor="t">
            <a:spAutoFit/>
          </a:bodyPr>
          <a:lstStyle/>
          <a:p>
            <a:pPr algn="ctr">
              <a:lnSpc>
                <a:spcPts val="4375"/>
              </a:lnSpc>
            </a:pPr>
            <a:r>
              <a:rPr lang="en-US" sz="3500" b="1">
                <a:solidFill>
                  <a:srgbClr val="15213F"/>
                </a:solidFill>
                <a:latin typeface="Times New Roman Bold"/>
                <a:ea typeface="Times New Roman Bold"/>
                <a:cs typeface="Times New Roman Bold"/>
                <a:sym typeface="Times New Roman Bold"/>
              </a:rPr>
              <a:t>UI &amp; UX</a:t>
            </a:r>
          </a:p>
        </p:txBody>
      </p:sp>
      <p:sp>
        <p:nvSpPr>
          <p:cNvPr id="4" name="TextBox 4"/>
          <p:cNvSpPr txBox="1"/>
          <p:nvPr/>
        </p:nvSpPr>
        <p:spPr>
          <a:xfrm>
            <a:off x="424192" y="5280167"/>
            <a:ext cx="4103059" cy="615950"/>
          </a:xfrm>
          <a:prstGeom prst="rect">
            <a:avLst/>
          </a:prstGeom>
        </p:spPr>
        <p:txBody>
          <a:bodyPr lIns="0" tIns="0" rIns="0" bIns="0" rtlCol="0" anchor="t">
            <a:spAutoFit/>
          </a:bodyPr>
          <a:lstStyle/>
          <a:p>
            <a:pPr algn="ctr">
              <a:lnSpc>
                <a:spcPts val="4374"/>
              </a:lnSpc>
            </a:pPr>
            <a:r>
              <a:rPr lang="en-US" sz="3499" b="1">
                <a:solidFill>
                  <a:srgbClr val="15213F"/>
                </a:solidFill>
                <a:latin typeface="Times New Roman Bold"/>
                <a:ea typeface="Times New Roman Bold"/>
                <a:cs typeface="Times New Roman Bold"/>
                <a:sym typeface="Times New Roman Bold"/>
              </a:rPr>
              <a:t>Front-end </a:t>
            </a:r>
          </a:p>
        </p:txBody>
      </p:sp>
      <p:sp>
        <p:nvSpPr>
          <p:cNvPr id="5" name="TextBox 5"/>
          <p:cNvSpPr txBox="1"/>
          <p:nvPr/>
        </p:nvSpPr>
        <p:spPr>
          <a:xfrm>
            <a:off x="12093077" y="5271277"/>
            <a:ext cx="5755423" cy="624840"/>
          </a:xfrm>
          <a:prstGeom prst="rect">
            <a:avLst/>
          </a:prstGeom>
        </p:spPr>
        <p:txBody>
          <a:bodyPr lIns="0" tIns="0" rIns="0" bIns="0" rtlCol="0" anchor="t">
            <a:spAutoFit/>
          </a:bodyPr>
          <a:lstStyle/>
          <a:p>
            <a:pPr algn="ctr">
              <a:lnSpc>
                <a:spcPts val="4499"/>
              </a:lnSpc>
            </a:pPr>
            <a:r>
              <a:rPr lang="en-US" sz="3599" b="1">
                <a:solidFill>
                  <a:srgbClr val="15213F"/>
                </a:solidFill>
                <a:latin typeface="Times New Roman Bold"/>
                <a:ea typeface="Times New Roman Bold"/>
                <a:cs typeface="Times New Roman Bold"/>
                <a:sym typeface="Times New Roman Bold"/>
              </a:rPr>
              <a:t>Design Tools</a:t>
            </a:r>
          </a:p>
        </p:txBody>
      </p:sp>
      <p:sp>
        <p:nvSpPr>
          <p:cNvPr id="6" name="TextBox 6"/>
          <p:cNvSpPr txBox="1"/>
          <p:nvPr/>
        </p:nvSpPr>
        <p:spPr>
          <a:xfrm>
            <a:off x="0" y="604837"/>
            <a:ext cx="4580058" cy="762000"/>
          </a:xfrm>
          <a:prstGeom prst="rect">
            <a:avLst/>
          </a:prstGeom>
        </p:spPr>
        <p:txBody>
          <a:bodyPr lIns="0" tIns="0" rIns="0" bIns="0" rtlCol="0" anchor="t">
            <a:spAutoFit/>
          </a:bodyPr>
          <a:lstStyle/>
          <a:p>
            <a:pPr algn="r">
              <a:lnSpc>
                <a:spcPts val="5399"/>
              </a:lnSpc>
            </a:pPr>
            <a:r>
              <a:rPr lang="en-US" sz="4499" u="sng">
                <a:solidFill>
                  <a:srgbClr val="3257B8"/>
                </a:solidFill>
                <a:latin typeface="Times New Roman"/>
                <a:ea typeface="Times New Roman"/>
                <a:cs typeface="Times New Roman"/>
                <a:sym typeface="Times New Roman"/>
              </a:rPr>
              <a:t>Implementation:</a:t>
            </a:r>
          </a:p>
        </p:txBody>
      </p:sp>
      <p:sp>
        <p:nvSpPr>
          <p:cNvPr id="7" name="TextBox 7"/>
          <p:cNvSpPr txBox="1"/>
          <p:nvPr/>
        </p:nvSpPr>
        <p:spPr>
          <a:xfrm>
            <a:off x="6793855" y="5280167"/>
            <a:ext cx="4103059" cy="615950"/>
          </a:xfrm>
          <a:prstGeom prst="rect">
            <a:avLst/>
          </a:prstGeom>
        </p:spPr>
        <p:txBody>
          <a:bodyPr lIns="0" tIns="0" rIns="0" bIns="0" rtlCol="0" anchor="t">
            <a:spAutoFit/>
          </a:bodyPr>
          <a:lstStyle/>
          <a:p>
            <a:pPr algn="ctr">
              <a:lnSpc>
                <a:spcPts val="4374"/>
              </a:lnSpc>
            </a:pPr>
            <a:r>
              <a:rPr lang="en-US" sz="3499" b="1">
                <a:solidFill>
                  <a:srgbClr val="15213F"/>
                </a:solidFill>
                <a:latin typeface="Times New Roman Bold"/>
                <a:ea typeface="Times New Roman Bold"/>
                <a:cs typeface="Times New Roman Bold"/>
                <a:sym typeface="Times New Roman Bold"/>
              </a:rPr>
              <a:t>Back-end </a:t>
            </a:r>
          </a:p>
        </p:txBody>
      </p:sp>
      <p:sp>
        <p:nvSpPr>
          <p:cNvPr id="8" name="TextBox 8"/>
          <p:cNvSpPr txBox="1"/>
          <p:nvPr/>
        </p:nvSpPr>
        <p:spPr>
          <a:xfrm>
            <a:off x="6015592" y="8465975"/>
            <a:ext cx="5755423" cy="615950"/>
          </a:xfrm>
          <a:prstGeom prst="rect">
            <a:avLst/>
          </a:prstGeom>
        </p:spPr>
        <p:txBody>
          <a:bodyPr lIns="0" tIns="0" rIns="0" bIns="0" rtlCol="0" anchor="t">
            <a:spAutoFit/>
          </a:bodyPr>
          <a:lstStyle/>
          <a:p>
            <a:pPr algn="ctr">
              <a:lnSpc>
                <a:spcPts val="4374"/>
              </a:lnSpc>
            </a:pPr>
            <a:r>
              <a:rPr lang="en-US" sz="3499" b="1">
                <a:solidFill>
                  <a:srgbClr val="15213F"/>
                </a:solidFill>
                <a:latin typeface="Times New Roman Bold"/>
                <a:ea typeface="Times New Roman Bold"/>
                <a:cs typeface="Times New Roman Bold"/>
                <a:sym typeface="Times New Roman Bold"/>
              </a:rPr>
              <a:t>AI Integration </a:t>
            </a:r>
          </a:p>
        </p:txBody>
      </p:sp>
      <p:sp>
        <p:nvSpPr>
          <p:cNvPr id="9" name="TextBox 9"/>
          <p:cNvSpPr txBox="1"/>
          <p:nvPr/>
        </p:nvSpPr>
        <p:spPr>
          <a:xfrm>
            <a:off x="12093077" y="8465975"/>
            <a:ext cx="5755423" cy="615950"/>
          </a:xfrm>
          <a:prstGeom prst="rect">
            <a:avLst/>
          </a:prstGeom>
        </p:spPr>
        <p:txBody>
          <a:bodyPr lIns="0" tIns="0" rIns="0" bIns="0" rtlCol="0" anchor="t">
            <a:spAutoFit/>
          </a:bodyPr>
          <a:lstStyle/>
          <a:p>
            <a:pPr algn="ctr">
              <a:lnSpc>
                <a:spcPts val="4374"/>
              </a:lnSpc>
            </a:pPr>
            <a:r>
              <a:rPr lang="en-US" sz="3499" b="1">
                <a:solidFill>
                  <a:srgbClr val="15213F"/>
                </a:solidFill>
                <a:latin typeface="Times New Roman Bold"/>
                <a:ea typeface="Times New Roman Bold"/>
                <a:cs typeface="Times New Roman Bold"/>
                <a:sym typeface="Times New Roman Bold"/>
              </a:rPr>
              <a:t> API</a:t>
            </a:r>
          </a:p>
        </p:txBody>
      </p:sp>
      <p:sp>
        <p:nvSpPr>
          <p:cNvPr id="10" name="Freeform 10"/>
          <p:cNvSpPr/>
          <p:nvPr/>
        </p:nvSpPr>
        <p:spPr>
          <a:xfrm>
            <a:off x="901370" y="6896242"/>
            <a:ext cx="2777317" cy="1301155"/>
          </a:xfrm>
          <a:custGeom>
            <a:avLst/>
            <a:gdLst/>
            <a:ahLst/>
            <a:cxnLst/>
            <a:rect l="l" t="t" r="r" b="b"/>
            <a:pathLst>
              <a:path w="2777317" h="1301155">
                <a:moveTo>
                  <a:pt x="0" y="0"/>
                </a:moveTo>
                <a:lnTo>
                  <a:pt x="2777318" y="0"/>
                </a:lnTo>
                <a:lnTo>
                  <a:pt x="2777318" y="1301155"/>
                </a:lnTo>
                <a:lnTo>
                  <a:pt x="0" y="1301155"/>
                </a:lnTo>
                <a:lnTo>
                  <a:pt x="0" y="0"/>
                </a:lnTo>
                <a:close/>
              </a:path>
            </a:pathLst>
          </a:custGeom>
          <a:blipFill>
            <a:blip r:embed="rId2"/>
            <a:stretch>
              <a:fillRect/>
            </a:stretch>
          </a:blipFill>
        </p:spPr>
      </p:sp>
      <p:sp>
        <p:nvSpPr>
          <p:cNvPr id="11" name="Freeform 11"/>
          <p:cNvSpPr/>
          <p:nvPr/>
        </p:nvSpPr>
        <p:spPr>
          <a:xfrm>
            <a:off x="1831954" y="3647379"/>
            <a:ext cx="881356" cy="1095794"/>
          </a:xfrm>
          <a:custGeom>
            <a:avLst/>
            <a:gdLst/>
            <a:ahLst/>
            <a:cxnLst/>
            <a:rect l="l" t="t" r="r" b="b"/>
            <a:pathLst>
              <a:path w="881356" h="1095794">
                <a:moveTo>
                  <a:pt x="0" y="0"/>
                </a:moveTo>
                <a:lnTo>
                  <a:pt x="881357" y="0"/>
                </a:lnTo>
                <a:lnTo>
                  <a:pt x="881357" y="1095793"/>
                </a:lnTo>
                <a:lnTo>
                  <a:pt x="0" y="1095793"/>
                </a:lnTo>
                <a:lnTo>
                  <a:pt x="0" y="0"/>
                </a:lnTo>
                <a:close/>
              </a:path>
            </a:pathLst>
          </a:custGeom>
          <a:blipFill>
            <a:blip r:embed="rId3"/>
            <a:stretch>
              <a:fillRect/>
            </a:stretch>
          </a:blipFill>
        </p:spPr>
      </p:sp>
      <p:sp>
        <p:nvSpPr>
          <p:cNvPr id="12" name="Freeform 12"/>
          <p:cNvSpPr/>
          <p:nvPr/>
        </p:nvSpPr>
        <p:spPr>
          <a:xfrm>
            <a:off x="14313419" y="3647379"/>
            <a:ext cx="984620" cy="984620"/>
          </a:xfrm>
          <a:custGeom>
            <a:avLst/>
            <a:gdLst/>
            <a:ahLst/>
            <a:cxnLst/>
            <a:rect l="l" t="t" r="r" b="b"/>
            <a:pathLst>
              <a:path w="984620" h="984620">
                <a:moveTo>
                  <a:pt x="0" y="0"/>
                </a:moveTo>
                <a:lnTo>
                  <a:pt x="984620" y="0"/>
                </a:lnTo>
                <a:lnTo>
                  <a:pt x="984620" y="984620"/>
                </a:lnTo>
                <a:lnTo>
                  <a:pt x="0" y="984620"/>
                </a:lnTo>
                <a:lnTo>
                  <a:pt x="0" y="0"/>
                </a:lnTo>
                <a:close/>
              </a:path>
            </a:pathLst>
          </a:custGeom>
          <a:blipFill>
            <a:blip r:embed="rId4"/>
            <a:stretch>
              <a:fillRect/>
            </a:stretch>
          </a:blipFill>
        </p:spPr>
      </p:sp>
      <p:sp>
        <p:nvSpPr>
          <p:cNvPr id="13" name="Freeform 13"/>
          <p:cNvSpPr/>
          <p:nvPr/>
        </p:nvSpPr>
        <p:spPr>
          <a:xfrm>
            <a:off x="8312759" y="3582084"/>
            <a:ext cx="1161089" cy="1161089"/>
          </a:xfrm>
          <a:custGeom>
            <a:avLst/>
            <a:gdLst/>
            <a:ahLst/>
            <a:cxnLst/>
            <a:rect l="l" t="t" r="r" b="b"/>
            <a:pathLst>
              <a:path w="1161089" h="1161089">
                <a:moveTo>
                  <a:pt x="0" y="0"/>
                </a:moveTo>
                <a:lnTo>
                  <a:pt x="1161088" y="0"/>
                </a:lnTo>
                <a:lnTo>
                  <a:pt x="1161088" y="1161088"/>
                </a:lnTo>
                <a:lnTo>
                  <a:pt x="0" y="1161088"/>
                </a:lnTo>
                <a:lnTo>
                  <a:pt x="0" y="0"/>
                </a:lnTo>
                <a:close/>
              </a:path>
            </a:pathLst>
          </a:custGeom>
          <a:blipFill>
            <a:blip r:embed="rId5"/>
            <a:stretch>
              <a:fillRect/>
            </a:stretch>
          </a:blipFill>
        </p:spPr>
      </p:sp>
      <p:sp>
        <p:nvSpPr>
          <p:cNvPr id="14" name="Freeform 14"/>
          <p:cNvSpPr/>
          <p:nvPr/>
        </p:nvSpPr>
        <p:spPr>
          <a:xfrm>
            <a:off x="8456817" y="7102397"/>
            <a:ext cx="872973" cy="888845"/>
          </a:xfrm>
          <a:custGeom>
            <a:avLst/>
            <a:gdLst/>
            <a:ahLst/>
            <a:cxnLst/>
            <a:rect l="l" t="t" r="r" b="b"/>
            <a:pathLst>
              <a:path w="872973" h="888845">
                <a:moveTo>
                  <a:pt x="0" y="0"/>
                </a:moveTo>
                <a:lnTo>
                  <a:pt x="872972" y="0"/>
                </a:lnTo>
                <a:lnTo>
                  <a:pt x="872972" y="888845"/>
                </a:lnTo>
                <a:lnTo>
                  <a:pt x="0" y="888845"/>
                </a:lnTo>
                <a:lnTo>
                  <a:pt x="0" y="0"/>
                </a:lnTo>
                <a:close/>
              </a:path>
            </a:pathLst>
          </a:custGeom>
          <a:blipFill>
            <a:blip r:embed="rId6"/>
            <a:stretch>
              <a:fillRect/>
            </a:stretch>
          </a:blipFill>
        </p:spPr>
      </p:sp>
      <p:sp>
        <p:nvSpPr>
          <p:cNvPr id="15" name="Freeform 15"/>
          <p:cNvSpPr/>
          <p:nvPr/>
        </p:nvSpPr>
        <p:spPr>
          <a:xfrm>
            <a:off x="14540812" y="7125361"/>
            <a:ext cx="879001" cy="865881"/>
          </a:xfrm>
          <a:custGeom>
            <a:avLst/>
            <a:gdLst/>
            <a:ahLst/>
            <a:cxnLst/>
            <a:rect l="l" t="t" r="r" b="b"/>
            <a:pathLst>
              <a:path w="879001" h="865881">
                <a:moveTo>
                  <a:pt x="0" y="0"/>
                </a:moveTo>
                <a:lnTo>
                  <a:pt x="879002" y="0"/>
                </a:lnTo>
                <a:lnTo>
                  <a:pt x="879002" y="865881"/>
                </a:lnTo>
                <a:lnTo>
                  <a:pt x="0" y="865881"/>
                </a:lnTo>
                <a:lnTo>
                  <a:pt x="0" y="0"/>
                </a:lnTo>
                <a:close/>
              </a:path>
            </a:pathLst>
          </a:custGeom>
          <a:blipFill>
            <a:blip r:embed="rId7"/>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9591" y="316782"/>
            <a:ext cx="10031462" cy="1968579"/>
          </a:xfrm>
          <a:prstGeom prst="rect">
            <a:avLst/>
          </a:prstGeom>
        </p:spPr>
        <p:txBody>
          <a:bodyPr lIns="0" tIns="0" rIns="0" bIns="0" rtlCol="0" anchor="t">
            <a:spAutoFit/>
          </a:bodyPr>
          <a:lstStyle/>
          <a:p>
            <a:pPr algn="l">
              <a:lnSpc>
                <a:spcPts val="7449"/>
              </a:lnSpc>
            </a:pPr>
            <a:r>
              <a:rPr lang="en-US" sz="5437" u="sng">
                <a:solidFill>
                  <a:srgbClr val="3257B8"/>
                </a:solidFill>
                <a:latin typeface="Times New Roman"/>
                <a:ea typeface="Times New Roman"/>
                <a:cs typeface="Times New Roman"/>
                <a:sym typeface="Times New Roman"/>
              </a:rPr>
              <a:t>Related Work(Similar System)</a:t>
            </a:r>
          </a:p>
          <a:p>
            <a:pPr algn="l">
              <a:lnSpc>
                <a:spcPts val="7449"/>
              </a:lnSpc>
            </a:pPr>
            <a:r>
              <a:rPr lang="en-US" sz="5437">
                <a:solidFill>
                  <a:srgbClr val="3257B8"/>
                </a:solidFill>
                <a:latin typeface="Times New Roman"/>
                <a:ea typeface="Times New Roman"/>
                <a:cs typeface="Times New Roman"/>
                <a:sym typeface="Times New Roman"/>
              </a:rPr>
              <a:t>local systems:</a:t>
            </a:r>
          </a:p>
        </p:txBody>
      </p:sp>
      <p:sp>
        <p:nvSpPr>
          <p:cNvPr id="3" name="Freeform 3" descr="preencoded.png"/>
          <p:cNvSpPr/>
          <p:nvPr/>
        </p:nvSpPr>
        <p:spPr>
          <a:xfrm>
            <a:off x="2333459" y="2569242"/>
            <a:ext cx="2055647" cy="1007298"/>
          </a:xfrm>
          <a:custGeom>
            <a:avLst/>
            <a:gdLst/>
            <a:ahLst/>
            <a:cxnLst/>
            <a:rect l="l" t="t" r="r" b="b"/>
            <a:pathLst>
              <a:path w="2055647" h="1007298">
                <a:moveTo>
                  <a:pt x="0" y="0"/>
                </a:moveTo>
                <a:lnTo>
                  <a:pt x="2055647" y="0"/>
                </a:lnTo>
                <a:lnTo>
                  <a:pt x="2055647" y="1007298"/>
                </a:lnTo>
                <a:lnTo>
                  <a:pt x="0" y="1007298"/>
                </a:lnTo>
                <a:lnTo>
                  <a:pt x="0" y="0"/>
                </a:lnTo>
                <a:close/>
              </a:path>
            </a:pathLst>
          </a:custGeom>
          <a:blipFill>
            <a:blip r:embed="rId2"/>
            <a:stretch>
              <a:fillRect l="-66" r="-66"/>
            </a:stretch>
          </a:blipFill>
        </p:spPr>
      </p:sp>
      <p:sp>
        <p:nvSpPr>
          <p:cNvPr id="4" name="TextBox 4"/>
          <p:cNvSpPr txBox="1"/>
          <p:nvPr/>
        </p:nvSpPr>
        <p:spPr>
          <a:xfrm>
            <a:off x="1277242" y="3871815"/>
            <a:ext cx="4168080" cy="597248"/>
          </a:xfrm>
          <a:prstGeom prst="rect">
            <a:avLst/>
          </a:prstGeom>
        </p:spPr>
        <p:txBody>
          <a:bodyPr lIns="0" tIns="0" rIns="0" bIns="0" rtlCol="0" anchor="t">
            <a:spAutoFit/>
          </a:bodyPr>
          <a:lstStyle/>
          <a:p>
            <a:pPr algn="ctr">
              <a:lnSpc>
                <a:spcPts val="4062"/>
              </a:lnSpc>
            </a:pPr>
            <a:r>
              <a:rPr lang="en-US" sz="3250">
                <a:solidFill>
                  <a:srgbClr val="3257B8"/>
                </a:solidFill>
                <a:latin typeface="Times New Roman"/>
                <a:ea typeface="Times New Roman"/>
                <a:cs typeface="Times New Roman"/>
                <a:sym typeface="Times New Roman"/>
              </a:rPr>
              <a:t>Dubizzle (EG OLX)</a:t>
            </a:r>
          </a:p>
        </p:txBody>
      </p:sp>
      <p:sp>
        <p:nvSpPr>
          <p:cNvPr id="5" name="TextBox 5"/>
          <p:cNvSpPr txBox="1"/>
          <p:nvPr/>
        </p:nvSpPr>
        <p:spPr>
          <a:xfrm>
            <a:off x="1028700" y="4753542"/>
            <a:ext cx="7627935" cy="5114925"/>
          </a:xfrm>
          <a:prstGeom prst="rect">
            <a:avLst/>
          </a:prstGeom>
        </p:spPr>
        <p:txBody>
          <a:bodyPr lIns="0" tIns="0" rIns="0" bIns="0" rtlCol="0" anchor="t">
            <a:spAutoFit/>
          </a:bodyPr>
          <a:lstStyle/>
          <a:p>
            <a:pPr algn="l">
              <a:lnSpc>
                <a:spcPts val="5099"/>
              </a:lnSpc>
            </a:pPr>
            <a:r>
              <a:rPr lang="en-US" sz="2999" b="1">
                <a:solidFill>
                  <a:srgbClr val="15213F"/>
                </a:solidFill>
                <a:latin typeface="Times New Roman Bold"/>
                <a:ea typeface="Times New Roman Bold"/>
                <a:cs typeface="Times New Roman Bold"/>
                <a:sym typeface="Times New Roman Bold"/>
              </a:rPr>
              <a:t>Pros</a:t>
            </a:r>
            <a:r>
              <a:rPr lang="en-US" sz="2999">
                <a:solidFill>
                  <a:srgbClr val="15213F"/>
                </a:solidFill>
                <a:latin typeface="Times New Roman"/>
                <a:ea typeface="Times New Roman"/>
                <a:cs typeface="Times New Roman"/>
                <a:sym typeface="Times New Roman"/>
              </a:rPr>
              <a:t>: </a:t>
            </a:r>
          </a:p>
          <a:p>
            <a:pPr algn="l">
              <a:lnSpc>
                <a:spcPts val="5099"/>
              </a:lnSpc>
            </a:pPr>
            <a:r>
              <a:rPr lang="en-US" sz="2999">
                <a:solidFill>
                  <a:srgbClr val="15213F"/>
                </a:solidFill>
                <a:latin typeface="Times New Roman"/>
                <a:ea typeface="Times New Roman"/>
                <a:cs typeface="Times New Roman"/>
                <a:sym typeface="Times New Roman"/>
              </a:rPr>
              <a:t>1- easy-to-use interface</a:t>
            </a:r>
          </a:p>
          <a:p>
            <a:pPr algn="l">
              <a:lnSpc>
                <a:spcPts val="5099"/>
              </a:lnSpc>
            </a:pPr>
            <a:r>
              <a:rPr lang="en-US" sz="2999">
                <a:solidFill>
                  <a:srgbClr val="15213F"/>
                </a:solidFill>
                <a:latin typeface="Times New Roman"/>
                <a:ea typeface="Times New Roman"/>
                <a:cs typeface="Times New Roman"/>
                <a:sym typeface="Times New Roman"/>
              </a:rPr>
              <a:t>2- efficient searches </a:t>
            </a:r>
          </a:p>
          <a:p>
            <a:pPr algn="l">
              <a:lnSpc>
                <a:spcPts val="5099"/>
              </a:lnSpc>
            </a:pPr>
            <a:r>
              <a:rPr lang="en-US" sz="2999">
                <a:solidFill>
                  <a:srgbClr val="15213F"/>
                </a:solidFill>
                <a:latin typeface="Times New Roman"/>
                <a:ea typeface="Times New Roman"/>
                <a:cs typeface="Times New Roman"/>
                <a:sym typeface="Times New Roman"/>
              </a:rPr>
              <a:t>3- integrated payments</a:t>
            </a:r>
          </a:p>
          <a:p>
            <a:pPr algn="l">
              <a:lnSpc>
                <a:spcPts val="5099"/>
              </a:lnSpc>
            </a:pPr>
            <a:r>
              <a:rPr lang="en-US" sz="2999" b="1">
                <a:solidFill>
                  <a:srgbClr val="15213F"/>
                </a:solidFill>
                <a:latin typeface="Times New Roman Bold"/>
                <a:ea typeface="Times New Roman Bold"/>
                <a:cs typeface="Times New Roman Bold"/>
                <a:sym typeface="Times New Roman Bold"/>
              </a:rPr>
              <a:t>Cons</a:t>
            </a:r>
            <a:r>
              <a:rPr lang="en-US" sz="2999">
                <a:solidFill>
                  <a:srgbClr val="15213F"/>
                </a:solidFill>
                <a:latin typeface="Times New Roman"/>
                <a:ea typeface="Times New Roman"/>
                <a:cs typeface="Times New Roman"/>
                <a:sym typeface="Times New Roman"/>
              </a:rPr>
              <a:t>: </a:t>
            </a:r>
          </a:p>
          <a:p>
            <a:pPr algn="l">
              <a:lnSpc>
                <a:spcPts val="5099"/>
              </a:lnSpc>
            </a:pPr>
            <a:r>
              <a:rPr lang="en-US" sz="2999">
                <a:solidFill>
                  <a:srgbClr val="15213F"/>
                </a:solidFill>
                <a:latin typeface="Times New Roman"/>
                <a:ea typeface="Times New Roman"/>
                <a:cs typeface="Times New Roman"/>
                <a:sym typeface="Times New Roman"/>
              </a:rPr>
              <a:t>1- Security issues with fake listings </a:t>
            </a:r>
          </a:p>
          <a:p>
            <a:pPr algn="l">
              <a:lnSpc>
                <a:spcPts val="5099"/>
              </a:lnSpc>
            </a:pPr>
            <a:r>
              <a:rPr lang="en-US" sz="2999">
                <a:solidFill>
                  <a:srgbClr val="15213F"/>
                </a:solidFill>
                <a:latin typeface="Times New Roman"/>
                <a:ea typeface="Times New Roman"/>
                <a:cs typeface="Times New Roman"/>
                <a:sym typeface="Times New Roman"/>
              </a:rPr>
              <a:t>2- dominance of paid ads over organic content</a:t>
            </a:r>
          </a:p>
          <a:p>
            <a:pPr algn="l">
              <a:lnSpc>
                <a:spcPts val="5099"/>
              </a:lnSpc>
            </a:pPr>
            <a:r>
              <a:rPr lang="en-US" sz="2999">
                <a:solidFill>
                  <a:srgbClr val="15213F"/>
                </a:solidFill>
                <a:latin typeface="Times New Roman"/>
                <a:ea typeface="Times New Roman"/>
                <a:cs typeface="Times New Roman"/>
                <a:sym typeface="Times New Roman"/>
              </a:rPr>
              <a:t>3- location accuracy problems.</a:t>
            </a:r>
          </a:p>
        </p:txBody>
      </p:sp>
      <p:sp>
        <p:nvSpPr>
          <p:cNvPr id="6" name="Freeform 6" descr="preencoded.png"/>
          <p:cNvSpPr/>
          <p:nvPr/>
        </p:nvSpPr>
        <p:spPr>
          <a:xfrm>
            <a:off x="10985124" y="2479869"/>
            <a:ext cx="2428380" cy="1096671"/>
          </a:xfrm>
          <a:custGeom>
            <a:avLst/>
            <a:gdLst/>
            <a:ahLst/>
            <a:cxnLst/>
            <a:rect l="l" t="t" r="r" b="b"/>
            <a:pathLst>
              <a:path w="2428380" h="1096671">
                <a:moveTo>
                  <a:pt x="0" y="0"/>
                </a:moveTo>
                <a:lnTo>
                  <a:pt x="2428380" y="0"/>
                </a:lnTo>
                <a:lnTo>
                  <a:pt x="2428380" y="1096671"/>
                </a:lnTo>
                <a:lnTo>
                  <a:pt x="0" y="1096671"/>
                </a:lnTo>
                <a:lnTo>
                  <a:pt x="0" y="0"/>
                </a:lnTo>
                <a:close/>
              </a:path>
            </a:pathLst>
          </a:custGeom>
          <a:blipFill>
            <a:blip r:embed="rId3"/>
            <a:stretch>
              <a:fillRect t="-95" b="-95"/>
            </a:stretch>
          </a:blipFill>
        </p:spPr>
      </p:sp>
      <p:sp>
        <p:nvSpPr>
          <p:cNvPr id="7" name="TextBox 7"/>
          <p:cNvSpPr txBox="1"/>
          <p:nvPr/>
        </p:nvSpPr>
        <p:spPr>
          <a:xfrm>
            <a:off x="7986991" y="3871815"/>
            <a:ext cx="7842196" cy="597248"/>
          </a:xfrm>
          <a:prstGeom prst="rect">
            <a:avLst/>
          </a:prstGeom>
        </p:spPr>
        <p:txBody>
          <a:bodyPr lIns="0" tIns="0" rIns="0" bIns="0" rtlCol="0" anchor="t">
            <a:spAutoFit/>
          </a:bodyPr>
          <a:lstStyle/>
          <a:p>
            <a:pPr algn="ctr">
              <a:lnSpc>
                <a:spcPts val="4062"/>
              </a:lnSpc>
            </a:pPr>
            <a:r>
              <a:rPr lang="ar-EG" sz="3250">
                <a:solidFill>
                  <a:srgbClr val="3257B8"/>
                </a:solidFill>
                <a:latin typeface="Times New Roman"/>
                <a:ea typeface="Times New Roman"/>
                <a:cs typeface="Times New Roman"/>
                <a:sym typeface="Times New Roman"/>
                <a:rtl/>
              </a:rPr>
              <a:t>بيوت مصر</a:t>
            </a:r>
            <a:r>
              <a:rPr lang="en-US" sz="3250">
                <a:solidFill>
                  <a:srgbClr val="3257B8"/>
                </a:solidFill>
                <a:latin typeface="Times New Roman"/>
                <a:ea typeface="Times New Roman"/>
                <a:cs typeface="Times New Roman"/>
                <a:sym typeface="Times New Roman"/>
              </a:rPr>
              <a:t> (Beyout Misr)</a:t>
            </a:r>
          </a:p>
        </p:txBody>
      </p:sp>
      <p:sp>
        <p:nvSpPr>
          <p:cNvPr id="8" name="TextBox 8"/>
          <p:cNvSpPr txBox="1"/>
          <p:nvPr/>
        </p:nvSpPr>
        <p:spPr>
          <a:xfrm>
            <a:off x="9882931" y="4791642"/>
            <a:ext cx="7842196" cy="5261610"/>
          </a:xfrm>
          <a:prstGeom prst="rect">
            <a:avLst/>
          </a:prstGeom>
        </p:spPr>
        <p:txBody>
          <a:bodyPr lIns="0" tIns="0" rIns="0" bIns="0" rtlCol="0" anchor="t">
            <a:spAutoFit/>
          </a:bodyPr>
          <a:lstStyle/>
          <a:p>
            <a:pPr algn="l">
              <a:lnSpc>
                <a:spcPts val="4619"/>
              </a:lnSpc>
            </a:pPr>
            <a:r>
              <a:rPr lang="en-US" sz="2999" b="1">
                <a:solidFill>
                  <a:srgbClr val="15213F"/>
                </a:solidFill>
                <a:latin typeface="Times New Roman Bold"/>
                <a:ea typeface="Times New Roman Bold"/>
                <a:cs typeface="Times New Roman Bold"/>
                <a:sym typeface="Times New Roman Bold"/>
              </a:rPr>
              <a:t>Pros</a:t>
            </a:r>
            <a:r>
              <a:rPr lang="en-US" sz="2999">
                <a:solidFill>
                  <a:srgbClr val="15213F"/>
                </a:solidFill>
                <a:latin typeface="Times New Roman"/>
                <a:ea typeface="Times New Roman"/>
                <a:cs typeface="Times New Roman"/>
                <a:sym typeface="Times New Roman"/>
              </a:rPr>
              <a:t>: </a:t>
            </a:r>
          </a:p>
          <a:p>
            <a:pPr algn="l">
              <a:lnSpc>
                <a:spcPts val="4619"/>
              </a:lnSpc>
            </a:pPr>
            <a:r>
              <a:rPr lang="en-US" sz="2999">
                <a:solidFill>
                  <a:srgbClr val="15213F"/>
                </a:solidFill>
                <a:latin typeface="Times New Roman"/>
                <a:ea typeface="Times New Roman"/>
                <a:cs typeface="Times New Roman"/>
                <a:sym typeface="Times New Roman"/>
              </a:rPr>
              <a:t>1- Simplifies rental management </a:t>
            </a:r>
          </a:p>
          <a:p>
            <a:pPr algn="l">
              <a:lnSpc>
                <a:spcPts val="4619"/>
              </a:lnSpc>
            </a:pPr>
            <a:r>
              <a:rPr lang="en-US" sz="2999">
                <a:solidFill>
                  <a:srgbClr val="15213F"/>
                </a:solidFill>
                <a:latin typeface="Times New Roman"/>
                <a:ea typeface="Times New Roman"/>
                <a:cs typeface="Times New Roman"/>
                <a:sym typeface="Times New Roman"/>
              </a:rPr>
              <a:t>2- improves property comparisons</a:t>
            </a:r>
          </a:p>
          <a:p>
            <a:pPr algn="l">
              <a:lnSpc>
                <a:spcPts val="4619"/>
              </a:lnSpc>
            </a:pPr>
            <a:r>
              <a:rPr lang="en-US" sz="2999">
                <a:solidFill>
                  <a:srgbClr val="15213F"/>
                </a:solidFill>
                <a:latin typeface="Times New Roman"/>
                <a:ea typeface="Times New Roman"/>
                <a:cs typeface="Times New Roman"/>
                <a:sym typeface="Times New Roman"/>
              </a:rPr>
              <a:t>3- protects user privacy</a:t>
            </a:r>
          </a:p>
          <a:p>
            <a:pPr algn="l">
              <a:lnSpc>
                <a:spcPts val="4619"/>
              </a:lnSpc>
            </a:pPr>
            <a:r>
              <a:rPr lang="en-US" sz="2999">
                <a:solidFill>
                  <a:srgbClr val="15213F"/>
                </a:solidFill>
                <a:latin typeface="Times New Roman"/>
                <a:ea typeface="Times New Roman"/>
                <a:cs typeface="Times New Roman"/>
                <a:sym typeface="Times New Roman"/>
              </a:rPr>
              <a:t>4- focused on apartments.</a:t>
            </a:r>
          </a:p>
          <a:p>
            <a:pPr algn="l">
              <a:lnSpc>
                <a:spcPts val="4619"/>
              </a:lnSpc>
            </a:pPr>
            <a:r>
              <a:rPr lang="en-US" sz="2999" b="1">
                <a:solidFill>
                  <a:srgbClr val="15213F"/>
                </a:solidFill>
                <a:latin typeface="Times New Roman Bold"/>
                <a:ea typeface="Times New Roman Bold"/>
                <a:cs typeface="Times New Roman Bold"/>
                <a:sym typeface="Times New Roman Bold"/>
              </a:rPr>
              <a:t>Cons</a:t>
            </a:r>
            <a:r>
              <a:rPr lang="en-US" sz="2999">
                <a:solidFill>
                  <a:srgbClr val="15213F"/>
                </a:solidFill>
                <a:latin typeface="Times New Roman"/>
                <a:ea typeface="Times New Roman"/>
                <a:cs typeface="Times New Roman"/>
                <a:sym typeface="Times New Roman"/>
              </a:rPr>
              <a:t>: </a:t>
            </a:r>
          </a:p>
          <a:p>
            <a:pPr algn="l">
              <a:lnSpc>
                <a:spcPts val="4619"/>
              </a:lnSpc>
            </a:pPr>
            <a:r>
              <a:rPr lang="en-US" sz="2999">
                <a:solidFill>
                  <a:srgbClr val="15213F"/>
                </a:solidFill>
                <a:latin typeface="Times New Roman"/>
                <a:ea typeface="Times New Roman"/>
                <a:cs typeface="Times New Roman"/>
                <a:sym typeface="Times New Roman"/>
              </a:rPr>
              <a:t>1- Limited market recognition as a newer platform</a:t>
            </a:r>
          </a:p>
          <a:p>
            <a:pPr algn="l">
              <a:lnSpc>
                <a:spcPts val="4619"/>
              </a:lnSpc>
            </a:pPr>
            <a:r>
              <a:rPr lang="en-US" sz="2999">
                <a:solidFill>
                  <a:srgbClr val="15213F"/>
                </a:solidFill>
                <a:latin typeface="Times New Roman"/>
                <a:ea typeface="Times New Roman"/>
                <a:cs typeface="Times New Roman"/>
                <a:sym typeface="Times New Roman"/>
              </a:rPr>
              <a:t>2- challenges with brokers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3086" y="157985"/>
            <a:ext cx="7075140" cy="1105384"/>
          </a:xfrm>
          <a:prstGeom prst="rect">
            <a:avLst/>
          </a:prstGeom>
        </p:spPr>
        <p:txBody>
          <a:bodyPr lIns="0" tIns="0" rIns="0" bIns="0" rtlCol="0" anchor="t">
            <a:spAutoFit/>
          </a:bodyPr>
          <a:lstStyle/>
          <a:p>
            <a:pPr algn="l">
              <a:lnSpc>
                <a:spcPts val="8546"/>
              </a:lnSpc>
            </a:pPr>
            <a:r>
              <a:rPr lang="en-US" sz="5312">
                <a:solidFill>
                  <a:srgbClr val="3257B8"/>
                </a:solidFill>
                <a:latin typeface="Times New Roman"/>
                <a:ea typeface="Times New Roman"/>
                <a:cs typeface="Times New Roman"/>
                <a:sym typeface="Times New Roman"/>
              </a:rPr>
              <a:t>Global System:</a:t>
            </a:r>
          </a:p>
        </p:txBody>
      </p:sp>
      <p:sp>
        <p:nvSpPr>
          <p:cNvPr id="3" name="Freeform 3" descr="preencoded.png"/>
          <p:cNvSpPr/>
          <p:nvPr/>
        </p:nvSpPr>
        <p:spPr>
          <a:xfrm>
            <a:off x="1822319" y="1462679"/>
            <a:ext cx="3720939" cy="2095776"/>
          </a:xfrm>
          <a:custGeom>
            <a:avLst/>
            <a:gdLst/>
            <a:ahLst/>
            <a:cxnLst/>
            <a:rect l="l" t="t" r="r" b="b"/>
            <a:pathLst>
              <a:path w="3720939" h="2095776">
                <a:moveTo>
                  <a:pt x="0" y="0"/>
                </a:moveTo>
                <a:lnTo>
                  <a:pt x="3720939" y="0"/>
                </a:lnTo>
                <a:lnTo>
                  <a:pt x="3720939" y="2095776"/>
                </a:lnTo>
                <a:lnTo>
                  <a:pt x="0" y="2095776"/>
                </a:lnTo>
                <a:lnTo>
                  <a:pt x="0" y="0"/>
                </a:lnTo>
                <a:close/>
              </a:path>
            </a:pathLst>
          </a:custGeom>
          <a:blipFill>
            <a:blip r:embed="rId2"/>
            <a:stretch>
              <a:fillRect t="-60" b="-60"/>
            </a:stretch>
          </a:blipFill>
        </p:spPr>
      </p:sp>
      <p:sp>
        <p:nvSpPr>
          <p:cNvPr id="4" name="TextBox 4"/>
          <p:cNvSpPr txBox="1"/>
          <p:nvPr/>
        </p:nvSpPr>
        <p:spPr>
          <a:xfrm>
            <a:off x="0" y="3448332"/>
            <a:ext cx="4245025" cy="616298"/>
          </a:xfrm>
          <a:prstGeom prst="rect">
            <a:avLst/>
          </a:prstGeom>
        </p:spPr>
        <p:txBody>
          <a:bodyPr lIns="0" tIns="0" rIns="0" bIns="0" rtlCol="0" anchor="t">
            <a:spAutoFit/>
          </a:bodyPr>
          <a:lstStyle/>
          <a:p>
            <a:pPr algn="r">
              <a:lnSpc>
                <a:spcPts val="4125"/>
              </a:lnSpc>
            </a:pPr>
            <a:r>
              <a:rPr lang="en-US" sz="3312">
                <a:solidFill>
                  <a:srgbClr val="3257B8"/>
                </a:solidFill>
                <a:latin typeface="Times New Roman"/>
                <a:ea typeface="Times New Roman"/>
                <a:cs typeface="Times New Roman"/>
                <a:sym typeface="Times New Roman"/>
              </a:rPr>
              <a:t>Airbnb</a:t>
            </a:r>
          </a:p>
        </p:txBody>
      </p:sp>
      <p:sp>
        <p:nvSpPr>
          <p:cNvPr id="5" name="TextBox 5"/>
          <p:cNvSpPr txBox="1"/>
          <p:nvPr/>
        </p:nvSpPr>
        <p:spPr>
          <a:xfrm>
            <a:off x="862712" y="3864605"/>
            <a:ext cx="7808416" cy="5666359"/>
          </a:xfrm>
          <a:prstGeom prst="rect">
            <a:avLst/>
          </a:prstGeom>
        </p:spPr>
        <p:txBody>
          <a:bodyPr lIns="0" tIns="0" rIns="0" bIns="0" rtlCol="0" anchor="t">
            <a:spAutoFit/>
          </a:bodyPr>
          <a:lstStyle/>
          <a:p>
            <a:pPr algn="l">
              <a:lnSpc>
                <a:spcPts val="4987"/>
              </a:lnSpc>
            </a:pPr>
            <a:r>
              <a:rPr lang="en-US" sz="2899" b="1">
                <a:solidFill>
                  <a:srgbClr val="15213F"/>
                </a:solidFill>
                <a:latin typeface="Times New Roman Bold"/>
                <a:ea typeface="Times New Roman Bold"/>
                <a:cs typeface="Times New Roman Bold"/>
                <a:sym typeface="Times New Roman Bold"/>
              </a:rPr>
              <a:t>Pros</a:t>
            </a:r>
            <a:r>
              <a:rPr lang="en-US" sz="2899">
                <a:solidFill>
                  <a:srgbClr val="15213F"/>
                </a:solidFill>
                <a:latin typeface="Times New Roman"/>
                <a:ea typeface="Times New Roman"/>
                <a:cs typeface="Times New Roman"/>
                <a:sym typeface="Times New Roman"/>
              </a:rPr>
              <a:t>: </a:t>
            </a:r>
          </a:p>
          <a:p>
            <a:pPr algn="l">
              <a:lnSpc>
                <a:spcPts val="4987"/>
              </a:lnSpc>
            </a:pPr>
            <a:r>
              <a:rPr lang="en-US" sz="2899">
                <a:solidFill>
                  <a:srgbClr val="15213F"/>
                </a:solidFill>
                <a:latin typeface="Times New Roman"/>
                <a:ea typeface="Times New Roman"/>
                <a:cs typeface="Times New Roman"/>
                <a:sym typeface="Times New Roman"/>
              </a:rPr>
              <a:t>1-flexible pricing</a:t>
            </a:r>
          </a:p>
          <a:p>
            <a:pPr algn="l">
              <a:lnSpc>
                <a:spcPts val="4987"/>
              </a:lnSpc>
            </a:pPr>
            <a:r>
              <a:rPr lang="en-US" sz="2899">
                <a:solidFill>
                  <a:srgbClr val="15213F"/>
                </a:solidFill>
                <a:latin typeface="Times New Roman"/>
                <a:ea typeface="Times New Roman"/>
                <a:cs typeface="Times New Roman"/>
                <a:sym typeface="Times New Roman"/>
              </a:rPr>
              <a:t>2-user reviews</a:t>
            </a:r>
          </a:p>
          <a:p>
            <a:pPr algn="l">
              <a:lnSpc>
                <a:spcPts val="4987"/>
              </a:lnSpc>
            </a:pPr>
            <a:r>
              <a:rPr lang="en-US" sz="2899">
                <a:solidFill>
                  <a:srgbClr val="15213F"/>
                </a:solidFill>
                <a:latin typeface="Times New Roman"/>
                <a:ea typeface="Times New Roman"/>
                <a:cs typeface="Times New Roman"/>
                <a:sym typeface="Times New Roman"/>
              </a:rPr>
              <a:t>3-diverse accommodation options </a:t>
            </a:r>
          </a:p>
          <a:p>
            <a:pPr algn="l">
              <a:lnSpc>
                <a:spcPts val="4987"/>
              </a:lnSpc>
            </a:pPr>
            <a:r>
              <a:rPr lang="en-US" sz="2899" b="1">
                <a:solidFill>
                  <a:srgbClr val="15213F"/>
                </a:solidFill>
                <a:latin typeface="Times New Roman Bold"/>
                <a:ea typeface="Times New Roman Bold"/>
                <a:cs typeface="Times New Roman Bold"/>
                <a:sym typeface="Times New Roman Bold"/>
              </a:rPr>
              <a:t>Cons</a:t>
            </a:r>
            <a:r>
              <a:rPr lang="en-US" sz="2899">
                <a:solidFill>
                  <a:srgbClr val="15213F"/>
                </a:solidFill>
                <a:latin typeface="Times New Roman"/>
                <a:ea typeface="Times New Roman"/>
                <a:cs typeface="Times New Roman"/>
                <a:sym typeface="Times New Roman"/>
              </a:rPr>
              <a:t>: </a:t>
            </a:r>
          </a:p>
          <a:p>
            <a:pPr algn="l">
              <a:lnSpc>
                <a:spcPts val="4987"/>
              </a:lnSpc>
            </a:pPr>
            <a:r>
              <a:rPr lang="en-US" sz="2899">
                <a:solidFill>
                  <a:srgbClr val="15213F"/>
                </a:solidFill>
                <a:latin typeface="Times New Roman"/>
                <a:ea typeface="Times New Roman"/>
                <a:cs typeface="Times New Roman"/>
                <a:sym typeface="Times New Roman"/>
              </a:rPr>
              <a:t>1-Primarily targets major cities</a:t>
            </a:r>
          </a:p>
          <a:p>
            <a:pPr algn="l">
              <a:lnSpc>
                <a:spcPts val="4987"/>
              </a:lnSpc>
            </a:pPr>
            <a:r>
              <a:rPr lang="en-US" sz="2899">
                <a:solidFill>
                  <a:srgbClr val="15213F"/>
                </a:solidFill>
                <a:latin typeface="Times New Roman"/>
                <a:ea typeface="Times New Roman"/>
                <a:cs typeface="Times New Roman"/>
                <a:sym typeface="Times New Roman"/>
              </a:rPr>
              <a:t>2- Hidden fees</a:t>
            </a:r>
          </a:p>
          <a:p>
            <a:pPr algn="l">
              <a:lnSpc>
                <a:spcPts val="4987"/>
              </a:lnSpc>
            </a:pPr>
            <a:r>
              <a:rPr lang="en-US" sz="2899">
                <a:solidFill>
                  <a:srgbClr val="15213F"/>
                </a:solidFill>
                <a:latin typeface="Times New Roman"/>
                <a:ea typeface="Times New Roman"/>
                <a:cs typeface="Times New Roman"/>
                <a:sym typeface="Times New Roman"/>
              </a:rPr>
              <a:t>3-Regulatory hurdles and complex user experience.</a:t>
            </a:r>
          </a:p>
        </p:txBody>
      </p:sp>
      <p:sp>
        <p:nvSpPr>
          <p:cNvPr id="6" name="Freeform 6" descr="preencoded.png"/>
          <p:cNvSpPr/>
          <p:nvPr/>
        </p:nvSpPr>
        <p:spPr>
          <a:xfrm>
            <a:off x="12257436" y="1681766"/>
            <a:ext cx="1657603" cy="1657602"/>
          </a:xfrm>
          <a:custGeom>
            <a:avLst/>
            <a:gdLst/>
            <a:ahLst/>
            <a:cxnLst/>
            <a:rect l="l" t="t" r="r" b="b"/>
            <a:pathLst>
              <a:path w="1657603" h="1657602">
                <a:moveTo>
                  <a:pt x="0" y="0"/>
                </a:moveTo>
                <a:lnTo>
                  <a:pt x="1657603" y="0"/>
                </a:lnTo>
                <a:lnTo>
                  <a:pt x="1657603" y="1657602"/>
                </a:lnTo>
                <a:lnTo>
                  <a:pt x="0" y="1657602"/>
                </a:lnTo>
                <a:lnTo>
                  <a:pt x="0" y="0"/>
                </a:lnTo>
                <a:close/>
              </a:path>
            </a:pathLst>
          </a:custGeom>
          <a:blipFill>
            <a:blip r:embed="rId3"/>
            <a:stretch>
              <a:fillRect/>
            </a:stretch>
          </a:blipFill>
        </p:spPr>
      </p:sp>
      <p:sp>
        <p:nvSpPr>
          <p:cNvPr id="7" name="TextBox 7"/>
          <p:cNvSpPr txBox="1"/>
          <p:nvPr/>
        </p:nvSpPr>
        <p:spPr>
          <a:xfrm>
            <a:off x="10909284" y="3472730"/>
            <a:ext cx="4245025" cy="616297"/>
          </a:xfrm>
          <a:prstGeom prst="rect">
            <a:avLst/>
          </a:prstGeom>
        </p:spPr>
        <p:txBody>
          <a:bodyPr lIns="0" tIns="0" rIns="0" bIns="0" rtlCol="0" anchor="t">
            <a:spAutoFit/>
          </a:bodyPr>
          <a:lstStyle/>
          <a:p>
            <a:pPr algn="ctr">
              <a:lnSpc>
                <a:spcPts val="4125"/>
              </a:lnSpc>
            </a:pPr>
            <a:r>
              <a:rPr lang="en-US" sz="3312">
                <a:solidFill>
                  <a:srgbClr val="3257B8"/>
                </a:solidFill>
                <a:latin typeface="Times New Roman"/>
                <a:ea typeface="Times New Roman"/>
                <a:cs typeface="Times New Roman"/>
                <a:sym typeface="Times New Roman"/>
              </a:rPr>
              <a:t>Sakan</a:t>
            </a:r>
          </a:p>
        </p:txBody>
      </p:sp>
      <p:sp>
        <p:nvSpPr>
          <p:cNvPr id="8" name="TextBox 8"/>
          <p:cNvSpPr txBox="1"/>
          <p:nvPr/>
        </p:nvSpPr>
        <p:spPr>
          <a:xfrm>
            <a:off x="10238760" y="4117603"/>
            <a:ext cx="7808416" cy="5259578"/>
          </a:xfrm>
          <a:prstGeom prst="rect">
            <a:avLst/>
          </a:prstGeom>
        </p:spPr>
        <p:txBody>
          <a:bodyPr lIns="0" tIns="0" rIns="0" bIns="0" rtlCol="0" anchor="t">
            <a:spAutoFit/>
          </a:bodyPr>
          <a:lstStyle/>
          <a:p>
            <a:pPr algn="l">
              <a:lnSpc>
                <a:spcPts val="5190"/>
              </a:lnSpc>
            </a:pPr>
            <a:r>
              <a:rPr lang="en-US" sz="2899" b="1">
                <a:solidFill>
                  <a:srgbClr val="15213F"/>
                </a:solidFill>
                <a:latin typeface="Times New Roman Bold"/>
                <a:ea typeface="Times New Roman Bold"/>
                <a:cs typeface="Times New Roman Bold"/>
                <a:sym typeface="Times New Roman Bold"/>
              </a:rPr>
              <a:t>Pros</a:t>
            </a:r>
            <a:r>
              <a:rPr lang="en-US" sz="2899">
                <a:solidFill>
                  <a:srgbClr val="15213F"/>
                </a:solidFill>
                <a:latin typeface="Times New Roman"/>
                <a:ea typeface="Times New Roman"/>
                <a:cs typeface="Times New Roman"/>
                <a:sym typeface="Times New Roman"/>
              </a:rPr>
              <a:t>: </a:t>
            </a:r>
          </a:p>
          <a:p>
            <a:pPr algn="l">
              <a:lnSpc>
                <a:spcPts val="5190"/>
              </a:lnSpc>
            </a:pPr>
            <a:r>
              <a:rPr lang="en-US" sz="2899">
                <a:solidFill>
                  <a:srgbClr val="15213F"/>
                </a:solidFill>
                <a:latin typeface="Times New Roman"/>
                <a:ea typeface="Times New Roman"/>
                <a:cs typeface="Times New Roman"/>
                <a:sym typeface="Times New Roman"/>
              </a:rPr>
              <a:t>1-Wide range of authentic listings</a:t>
            </a:r>
          </a:p>
          <a:p>
            <a:pPr algn="l">
              <a:lnSpc>
                <a:spcPts val="5190"/>
              </a:lnSpc>
            </a:pPr>
            <a:r>
              <a:rPr lang="en-US" sz="2899">
                <a:solidFill>
                  <a:srgbClr val="15213F"/>
                </a:solidFill>
                <a:latin typeface="Times New Roman"/>
                <a:ea typeface="Times New Roman"/>
                <a:cs typeface="Times New Roman"/>
                <a:sym typeface="Times New Roman"/>
              </a:rPr>
              <a:t>2-allows saving favorite properties</a:t>
            </a:r>
          </a:p>
          <a:p>
            <a:pPr algn="l">
              <a:lnSpc>
                <a:spcPts val="5190"/>
              </a:lnSpc>
            </a:pPr>
            <a:r>
              <a:rPr lang="en-US" sz="2899" b="1">
                <a:solidFill>
                  <a:srgbClr val="15213F"/>
                </a:solidFill>
                <a:latin typeface="Times New Roman Bold"/>
                <a:ea typeface="Times New Roman Bold"/>
                <a:cs typeface="Times New Roman Bold"/>
                <a:sym typeface="Times New Roman Bold"/>
              </a:rPr>
              <a:t>Cons</a:t>
            </a:r>
            <a:r>
              <a:rPr lang="en-US" sz="2899">
                <a:solidFill>
                  <a:srgbClr val="15213F"/>
                </a:solidFill>
                <a:latin typeface="Times New Roman"/>
                <a:ea typeface="Times New Roman"/>
                <a:cs typeface="Times New Roman"/>
                <a:sym typeface="Times New Roman"/>
              </a:rPr>
              <a:t>: </a:t>
            </a:r>
          </a:p>
          <a:p>
            <a:pPr algn="l">
              <a:lnSpc>
                <a:spcPts val="5190"/>
              </a:lnSpc>
            </a:pPr>
            <a:r>
              <a:rPr lang="en-US" sz="2899">
                <a:solidFill>
                  <a:srgbClr val="15213F"/>
                </a:solidFill>
                <a:latin typeface="Times New Roman"/>
                <a:ea typeface="Times New Roman"/>
                <a:cs typeface="Times New Roman"/>
                <a:sym typeface="Times New Roman"/>
              </a:rPr>
              <a:t>1-Potential for outdated listings</a:t>
            </a:r>
          </a:p>
          <a:p>
            <a:pPr algn="l">
              <a:lnSpc>
                <a:spcPts val="5190"/>
              </a:lnSpc>
            </a:pPr>
            <a:r>
              <a:rPr lang="en-US" sz="2899">
                <a:solidFill>
                  <a:srgbClr val="15213F"/>
                </a:solidFill>
                <a:latin typeface="Times New Roman"/>
                <a:ea typeface="Times New Roman"/>
                <a:cs typeface="Times New Roman"/>
                <a:sym typeface="Times New Roman"/>
              </a:rPr>
              <a:t>2- high competition</a:t>
            </a:r>
          </a:p>
          <a:p>
            <a:pPr algn="l">
              <a:lnSpc>
                <a:spcPts val="5190"/>
              </a:lnSpc>
            </a:pPr>
            <a:r>
              <a:rPr lang="en-US" sz="2899">
                <a:solidFill>
                  <a:srgbClr val="15213F"/>
                </a:solidFill>
                <a:latin typeface="Times New Roman"/>
                <a:ea typeface="Times New Roman"/>
                <a:cs typeface="Times New Roman"/>
                <a:sym typeface="Times New Roman"/>
              </a:rPr>
              <a:t>3-  limited geographic reach </a:t>
            </a:r>
          </a:p>
          <a:p>
            <a:pPr algn="l">
              <a:lnSpc>
                <a:spcPts val="5190"/>
              </a:lnSpc>
            </a:pPr>
            <a:r>
              <a:rPr lang="en-US" sz="2899">
                <a:solidFill>
                  <a:srgbClr val="15213F"/>
                </a:solidFill>
                <a:latin typeface="Times New Roman"/>
                <a:ea typeface="Times New Roman"/>
                <a:cs typeface="Times New Roman"/>
                <a:sym typeface="Times New Roman"/>
              </a:rPr>
              <a:t>4- technical support issues.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247" y="1684138"/>
            <a:ext cx="2882990" cy="6132644"/>
          </a:xfrm>
          <a:custGeom>
            <a:avLst/>
            <a:gdLst/>
            <a:ahLst/>
            <a:cxnLst/>
            <a:rect l="l" t="t" r="r" b="b"/>
            <a:pathLst>
              <a:path w="2882990" h="6132644">
                <a:moveTo>
                  <a:pt x="0" y="0"/>
                </a:moveTo>
                <a:lnTo>
                  <a:pt x="2882989" y="0"/>
                </a:lnTo>
                <a:lnTo>
                  <a:pt x="2882989" y="6132643"/>
                </a:lnTo>
                <a:lnTo>
                  <a:pt x="0" y="6132643"/>
                </a:lnTo>
                <a:lnTo>
                  <a:pt x="0" y="0"/>
                </a:lnTo>
                <a:close/>
              </a:path>
            </a:pathLst>
          </a:custGeom>
          <a:blipFill>
            <a:blip r:embed="rId2"/>
            <a:stretch>
              <a:fillRect/>
            </a:stretch>
          </a:blipFill>
        </p:spPr>
      </p:sp>
      <p:sp>
        <p:nvSpPr>
          <p:cNvPr id="3" name="Freeform 3"/>
          <p:cNvSpPr/>
          <p:nvPr/>
        </p:nvSpPr>
        <p:spPr>
          <a:xfrm>
            <a:off x="6494339" y="1262530"/>
            <a:ext cx="2946984" cy="6344508"/>
          </a:xfrm>
          <a:custGeom>
            <a:avLst/>
            <a:gdLst/>
            <a:ahLst/>
            <a:cxnLst/>
            <a:rect l="l" t="t" r="r" b="b"/>
            <a:pathLst>
              <a:path w="2946984" h="6344508">
                <a:moveTo>
                  <a:pt x="0" y="0"/>
                </a:moveTo>
                <a:lnTo>
                  <a:pt x="2946984" y="0"/>
                </a:lnTo>
                <a:lnTo>
                  <a:pt x="2946984" y="6344508"/>
                </a:lnTo>
                <a:lnTo>
                  <a:pt x="0" y="6344508"/>
                </a:lnTo>
                <a:lnTo>
                  <a:pt x="0" y="0"/>
                </a:lnTo>
                <a:close/>
              </a:path>
            </a:pathLst>
          </a:custGeom>
          <a:blipFill>
            <a:blip r:embed="rId3"/>
            <a:stretch>
              <a:fillRect/>
            </a:stretch>
          </a:blipFill>
        </p:spPr>
      </p:sp>
      <p:sp>
        <p:nvSpPr>
          <p:cNvPr id="4" name="Freeform 4"/>
          <p:cNvSpPr/>
          <p:nvPr/>
        </p:nvSpPr>
        <p:spPr>
          <a:xfrm>
            <a:off x="15293766" y="3811981"/>
            <a:ext cx="2811453" cy="5948268"/>
          </a:xfrm>
          <a:custGeom>
            <a:avLst/>
            <a:gdLst/>
            <a:ahLst/>
            <a:cxnLst/>
            <a:rect l="l" t="t" r="r" b="b"/>
            <a:pathLst>
              <a:path w="2811453" h="5948268">
                <a:moveTo>
                  <a:pt x="0" y="0"/>
                </a:moveTo>
                <a:lnTo>
                  <a:pt x="2811453" y="0"/>
                </a:lnTo>
                <a:lnTo>
                  <a:pt x="2811453" y="5948268"/>
                </a:lnTo>
                <a:lnTo>
                  <a:pt x="0" y="5948268"/>
                </a:lnTo>
                <a:lnTo>
                  <a:pt x="0" y="0"/>
                </a:lnTo>
                <a:close/>
              </a:path>
            </a:pathLst>
          </a:custGeom>
          <a:blipFill>
            <a:blip r:embed="rId4"/>
            <a:stretch>
              <a:fillRect/>
            </a:stretch>
          </a:blipFill>
        </p:spPr>
      </p:sp>
      <p:sp>
        <p:nvSpPr>
          <p:cNvPr id="5" name="Freeform 5"/>
          <p:cNvSpPr/>
          <p:nvPr/>
        </p:nvSpPr>
        <p:spPr>
          <a:xfrm>
            <a:off x="3343873" y="3313354"/>
            <a:ext cx="2988541" cy="6351645"/>
          </a:xfrm>
          <a:custGeom>
            <a:avLst/>
            <a:gdLst/>
            <a:ahLst/>
            <a:cxnLst/>
            <a:rect l="l" t="t" r="r" b="b"/>
            <a:pathLst>
              <a:path w="2988541" h="6351645">
                <a:moveTo>
                  <a:pt x="0" y="0"/>
                </a:moveTo>
                <a:lnTo>
                  <a:pt x="2988541" y="0"/>
                </a:lnTo>
                <a:lnTo>
                  <a:pt x="2988541" y="6351645"/>
                </a:lnTo>
                <a:lnTo>
                  <a:pt x="0" y="6351645"/>
                </a:lnTo>
                <a:lnTo>
                  <a:pt x="0" y="0"/>
                </a:lnTo>
                <a:close/>
              </a:path>
            </a:pathLst>
          </a:custGeom>
          <a:blipFill>
            <a:blip r:embed="rId5"/>
            <a:stretch>
              <a:fillRect/>
            </a:stretch>
          </a:blipFill>
        </p:spPr>
      </p:sp>
      <p:sp>
        <p:nvSpPr>
          <p:cNvPr id="6" name="Freeform 6"/>
          <p:cNvSpPr/>
          <p:nvPr/>
        </p:nvSpPr>
        <p:spPr>
          <a:xfrm>
            <a:off x="9566244" y="3462186"/>
            <a:ext cx="2843373" cy="6212338"/>
          </a:xfrm>
          <a:custGeom>
            <a:avLst/>
            <a:gdLst/>
            <a:ahLst/>
            <a:cxnLst/>
            <a:rect l="l" t="t" r="r" b="b"/>
            <a:pathLst>
              <a:path w="2843373" h="6212338">
                <a:moveTo>
                  <a:pt x="0" y="0"/>
                </a:moveTo>
                <a:lnTo>
                  <a:pt x="2843373" y="0"/>
                </a:lnTo>
                <a:lnTo>
                  <a:pt x="2843373" y="6212338"/>
                </a:lnTo>
                <a:lnTo>
                  <a:pt x="0" y="6212338"/>
                </a:lnTo>
                <a:lnTo>
                  <a:pt x="0" y="0"/>
                </a:lnTo>
                <a:close/>
              </a:path>
            </a:pathLst>
          </a:custGeom>
          <a:blipFill>
            <a:blip r:embed="rId6"/>
            <a:stretch>
              <a:fillRect/>
            </a:stretch>
          </a:blipFill>
        </p:spPr>
      </p:sp>
      <p:sp>
        <p:nvSpPr>
          <p:cNvPr id="7" name="Freeform 7"/>
          <p:cNvSpPr/>
          <p:nvPr/>
        </p:nvSpPr>
        <p:spPr>
          <a:xfrm>
            <a:off x="12419142" y="1253005"/>
            <a:ext cx="2779374" cy="5789699"/>
          </a:xfrm>
          <a:custGeom>
            <a:avLst/>
            <a:gdLst/>
            <a:ahLst/>
            <a:cxnLst/>
            <a:rect l="l" t="t" r="r" b="b"/>
            <a:pathLst>
              <a:path w="2779374" h="5789699">
                <a:moveTo>
                  <a:pt x="0" y="0"/>
                </a:moveTo>
                <a:lnTo>
                  <a:pt x="2779374" y="0"/>
                </a:lnTo>
                <a:lnTo>
                  <a:pt x="2779374" y="5789699"/>
                </a:lnTo>
                <a:lnTo>
                  <a:pt x="0" y="5789699"/>
                </a:lnTo>
                <a:lnTo>
                  <a:pt x="0" y="0"/>
                </a:lnTo>
                <a:close/>
              </a:path>
            </a:pathLst>
          </a:custGeom>
          <a:blipFill>
            <a:blip r:embed="rId7"/>
            <a:stretch>
              <a:fillRect/>
            </a:stretch>
          </a:blipFill>
        </p:spPr>
      </p:sp>
      <p:sp>
        <p:nvSpPr>
          <p:cNvPr id="8" name="TextBox 8"/>
          <p:cNvSpPr txBox="1"/>
          <p:nvPr/>
        </p:nvSpPr>
        <p:spPr>
          <a:xfrm>
            <a:off x="533142" y="276692"/>
            <a:ext cx="7088237" cy="985837"/>
          </a:xfrm>
          <a:prstGeom prst="rect">
            <a:avLst/>
          </a:prstGeom>
        </p:spPr>
        <p:txBody>
          <a:bodyPr lIns="0" tIns="0" rIns="0" bIns="0" rtlCol="0" anchor="t">
            <a:spAutoFit/>
          </a:bodyPr>
          <a:lstStyle/>
          <a:p>
            <a:pPr algn="l">
              <a:lnSpc>
                <a:spcPts val="6937"/>
              </a:lnSpc>
            </a:pPr>
            <a:r>
              <a:rPr lang="en-US" sz="5562" u="sng">
                <a:solidFill>
                  <a:srgbClr val="3257B8"/>
                </a:solidFill>
                <a:latin typeface="Times New Roman"/>
                <a:ea typeface="Times New Roman"/>
                <a:cs typeface="Times New Roman"/>
                <a:sym typeface="Times New Roman"/>
              </a:rPr>
              <a:t>UI &amp; UX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4253539" y="1582203"/>
            <a:ext cx="4565606" cy="8229600"/>
          </a:xfrm>
          <a:prstGeom prst="rect">
            <a:avLst/>
          </a:prstGeom>
        </p:spPr>
      </p:pic>
      <p:pic>
        <p:nvPicPr>
          <p:cNvPr id="3" name="Picture 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rcRect/>
          <a:stretch>
            <a:fillRect/>
          </a:stretch>
        </p:blipFill>
        <p:spPr>
          <a:xfrm>
            <a:off x="11969518" y="1582203"/>
            <a:ext cx="4787781" cy="8229600"/>
          </a:xfrm>
          <a:prstGeom prst="rect">
            <a:avLst/>
          </a:prstGeom>
        </p:spPr>
      </p:pic>
      <p:sp>
        <p:nvSpPr>
          <p:cNvPr id="4" name="TextBox 4"/>
          <p:cNvSpPr txBox="1"/>
          <p:nvPr/>
        </p:nvSpPr>
        <p:spPr>
          <a:xfrm>
            <a:off x="470930" y="210113"/>
            <a:ext cx="3607077" cy="1191601"/>
          </a:xfrm>
          <a:prstGeom prst="rect">
            <a:avLst/>
          </a:prstGeom>
        </p:spPr>
        <p:txBody>
          <a:bodyPr lIns="0" tIns="0" rIns="0" bIns="0" rtlCol="0" anchor="t">
            <a:spAutoFit/>
          </a:bodyPr>
          <a:lstStyle/>
          <a:p>
            <a:pPr algn="ctr">
              <a:lnSpc>
                <a:spcPts val="7994"/>
              </a:lnSpc>
            </a:pPr>
            <a:r>
              <a:rPr lang="en-US" sz="7402" u="sng">
                <a:solidFill>
                  <a:srgbClr val="3257B8"/>
                </a:solidFill>
                <a:latin typeface="Calibri (MS)"/>
                <a:ea typeface="Calibri (MS)"/>
                <a:cs typeface="Calibri (MS)"/>
                <a:sym typeface="Calibri (MS)"/>
              </a:rPr>
              <a:t>DEMO</a:t>
            </a:r>
          </a:p>
        </p:txBody>
      </p:sp>
      <p:sp>
        <p:nvSpPr>
          <p:cNvPr id="5" name="TextBox 5"/>
          <p:cNvSpPr txBox="1"/>
          <p:nvPr/>
        </p:nvSpPr>
        <p:spPr>
          <a:xfrm>
            <a:off x="5324351" y="667801"/>
            <a:ext cx="2423981" cy="847727"/>
          </a:xfrm>
          <a:prstGeom prst="rect">
            <a:avLst/>
          </a:prstGeom>
        </p:spPr>
        <p:txBody>
          <a:bodyPr lIns="0" tIns="0" rIns="0" bIns="0" rtlCol="0" anchor="t">
            <a:spAutoFit/>
          </a:bodyPr>
          <a:lstStyle/>
          <a:p>
            <a:pPr algn="ctr">
              <a:lnSpc>
                <a:spcPts val="6299"/>
              </a:lnSpc>
              <a:spcBef>
                <a:spcPct val="0"/>
              </a:spcBef>
            </a:pPr>
            <a:r>
              <a:rPr lang="en-US" sz="4499">
                <a:solidFill>
                  <a:srgbClr val="3257B8"/>
                </a:solidFill>
                <a:latin typeface="Times New Roman"/>
                <a:ea typeface="Times New Roman"/>
                <a:cs typeface="Times New Roman"/>
                <a:sym typeface="Times New Roman"/>
              </a:rPr>
              <a:t>Student</a:t>
            </a:r>
          </a:p>
        </p:txBody>
      </p:sp>
      <p:sp>
        <p:nvSpPr>
          <p:cNvPr id="6" name="TextBox 6"/>
          <p:cNvSpPr txBox="1"/>
          <p:nvPr/>
        </p:nvSpPr>
        <p:spPr>
          <a:xfrm>
            <a:off x="12936107" y="667801"/>
            <a:ext cx="2423981" cy="847727"/>
          </a:xfrm>
          <a:prstGeom prst="rect">
            <a:avLst/>
          </a:prstGeom>
        </p:spPr>
        <p:txBody>
          <a:bodyPr lIns="0" tIns="0" rIns="0" bIns="0" rtlCol="0" anchor="t">
            <a:spAutoFit/>
          </a:bodyPr>
          <a:lstStyle/>
          <a:p>
            <a:pPr algn="ctr">
              <a:lnSpc>
                <a:spcPts val="6299"/>
              </a:lnSpc>
              <a:spcBef>
                <a:spcPct val="0"/>
              </a:spcBef>
            </a:pPr>
            <a:r>
              <a:rPr lang="en-US" sz="4499">
                <a:solidFill>
                  <a:srgbClr val="3257B8"/>
                </a:solidFill>
                <a:latin typeface="Times New Roman"/>
                <a:ea typeface="Times New Roman"/>
                <a:cs typeface="Times New Roman"/>
                <a:sym typeface="Times New Roman"/>
              </a:rPr>
              <a:t>Owner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video>
              <p:cMediaNode vol="100000">
                <p:cTn id="3"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3541" y="3841929"/>
            <a:ext cx="9525" cy="592672"/>
          </a:xfrm>
          <a:prstGeom prst="rect">
            <a:avLst/>
          </a:prstGeom>
        </p:spPr>
        <p:txBody>
          <a:bodyPr lIns="0" tIns="0" rIns="0" bIns="0" rtlCol="0" anchor="t">
            <a:spAutoFit/>
          </a:bodyPr>
          <a:lstStyle/>
          <a:p>
            <a:pPr algn="l">
              <a:lnSpc>
                <a:spcPts val="4131"/>
              </a:lnSpc>
              <a:spcBef>
                <a:spcPct val="0"/>
              </a:spcBef>
            </a:pPr>
            <a:endParaRPr/>
          </a:p>
        </p:txBody>
      </p:sp>
      <p:sp>
        <p:nvSpPr>
          <p:cNvPr id="5" name="TextBox 5"/>
          <p:cNvSpPr txBox="1"/>
          <p:nvPr/>
        </p:nvSpPr>
        <p:spPr>
          <a:xfrm>
            <a:off x="181641" y="1110736"/>
            <a:ext cx="5905701" cy="2401824"/>
          </a:xfrm>
          <a:prstGeom prst="rect">
            <a:avLst/>
          </a:prstGeom>
        </p:spPr>
        <p:txBody>
          <a:bodyPr lIns="0" tIns="0" rIns="0" bIns="0" rtlCol="0" anchor="t">
            <a:spAutoFit/>
          </a:bodyPr>
          <a:lstStyle/>
          <a:p>
            <a:pPr algn="ctr">
              <a:lnSpc>
                <a:spcPts val="8928"/>
              </a:lnSpc>
            </a:pPr>
            <a:r>
              <a:rPr lang="en-US" sz="7200" u="sng">
                <a:solidFill>
                  <a:srgbClr val="3257B8"/>
                </a:solidFill>
                <a:latin typeface="Times New Roman"/>
                <a:ea typeface="Times New Roman"/>
                <a:cs typeface="Times New Roman"/>
                <a:sym typeface="Times New Roman"/>
              </a:rPr>
              <a:t>Conclusion</a:t>
            </a:r>
          </a:p>
          <a:p>
            <a:pPr algn="ctr">
              <a:lnSpc>
                <a:spcPts val="8928"/>
              </a:lnSpc>
              <a:spcBef>
                <a:spcPct val="0"/>
              </a:spcBef>
            </a:pPr>
            <a:endParaRPr lang="en-US" sz="7200" u="sng">
              <a:solidFill>
                <a:srgbClr val="3257B8"/>
              </a:solidFill>
              <a:latin typeface="Times New Roman"/>
              <a:ea typeface="Times New Roman"/>
              <a:cs typeface="Times New Roman"/>
              <a:sym typeface="Times New Roman"/>
            </a:endParaRPr>
          </a:p>
        </p:txBody>
      </p:sp>
      <p:sp>
        <p:nvSpPr>
          <p:cNvPr id="6" name="TextBox 6"/>
          <p:cNvSpPr txBox="1"/>
          <p:nvPr/>
        </p:nvSpPr>
        <p:spPr>
          <a:xfrm>
            <a:off x="867521" y="2737671"/>
            <a:ext cx="15523155" cy="5636226"/>
          </a:xfrm>
          <a:prstGeom prst="rect">
            <a:avLst/>
          </a:prstGeom>
        </p:spPr>
        <p:txBody>
          <a:bodyPr lIns="0" tIns="0" rIns="0" bIns="0" rtlCol="0" anchor="t">
            <a:spAutoFit/>
          </a:bodyPr>
          <a:lstStyle/>
          <a:p>
            <a:pPr algn="l">
              <a:lnSpc>
                <a:spcPts val="6321"/>
              </a:lnSpc>
            </a:pPr>
            <a:r>
              <a:rPr lang="en-US" sz="4000">
                <a:solidFill>
                  <a:srgbClr val="000000"/>
                </a:solidFill>
                <a:latin typeface="Times New Roman"/>
                <a:ea typeface="Times New Roman"/>
                <a:cs typeface="Times New Roman"/>
                <a:sym typeface="Times New Roman"/>
              </a:rPr>
              <a:t>This application aims to provide an innovative solution to help students find housing easily , suitable and securely , enhancing their experience with AI technologies.</a:t>
            </a:r>
          </a:p>
          <a:p>
            <a:pPr algn="l">
              <a:lnSpc>
                <a:spcPts val="6321"/>
              </a:lnSpc>
            </a:pPr>
            <a:r>
              <a:rPr lang="en-US" sz="4000">
                <a:solidFill>
                  <a:srgbClr val="000000"/>
                </a:solidFill>
                <a:latin typeface="Times New Roman"/>
                <a:ea typeface="Times New Roman"/>
                <a:cs typeface="Times New Roman"/>
                <a:sym typeface="Times New Roman"/>
              </a:rPr>
              <a:t>Combining Flutter, Firebase, and AI integration offers a seamless experience that brings search, booking, and payment together in a smart, convenient platform.</a:t>
            </a:r>
          </a:p>
          <a:p>
            <a:pPr algn="l">
              <a:lnSpc>
                <a:spcPts val="6321"/>
              </a:lnSpc>
            </a:pPr>
            <a:endParaRPr lang="en-US" sz="4000">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2446" y="2024174"/>
            <a:ext cx="9462822" cy="1489507"/>
            <a:chOff x="0" y="0"/>
            <a:chExt cx="9316709" cy="1466508"/>
          </a:xfrm>
        </p:grpSpPr>
        <p:sp>
          <p:nvSpPr>
            <p:cNvPr id="3" name="Freeform 3"/>
            <p:cNvSpPr/>
            <p:nvPr/>
          </p:nvSpPr>
          <p:spPr>
            <a:xfrm>
              <a:off x="0" y="0"/>
              <a:ext cx="9316709" cy="1466508"/>
            </a:xfrm>
            <a:custGeom>
              <a:avLst/>
              <a:gdLst/>
              <a:ahLst/>
              <a:cxnLst/>
              <a:rect l="l" t="t" r="r" b="b"/>
              <a:pathLst>
                <a:path w="9316709" h="1466508">
                  <a:moveTo>
                    <a:pt x="17999" y="0"/>
                  </a:moveTo>
                  <a:lnTo>
                    <a:pt x="9298710" y="0"/>
                  </a:lnTo>
                  <a:cubicBezTo>
                    <a:pt x="9308650" y="0"/>
                    <a:pt x="9316709" y="8058"/>
                    <a:pt x="9316709" y="17999"/>
                  </a:cubicBezTo>
                  <a:lnTo>
                    <a:pt x="9316709" y="1448509"/>
                  </a:lnTo>
                  <a:cubicBezTo>
                    <a:pt x="9316709" y="1453283"/>
                    <a:pt x="9314813" y="1457861"/>
                    <a:pt x="9311437" y="1461237"/>
                  </a:cubicBezTo>
                  <a:cubicBezTo>
                    <a:pt x="9308061" y="1464612"/>
                    <a:pt x="9303483" y="1466508"/>
                    <a:pt x="9298710" y="1466508"/>
                  </a:cubicBezTo>
                  <a:lnTo>
                    <a:pt x="17999" y="1466508"/>
                  </a:lnTo>
                  <a:cubicBezTo>
                    <a:pt x="13225" y="1466508"/>
                    <a:pt x="8647" y="1464612"/>
                    <a:pt x="5272" y="1461237"/>
                  </a:cubicBezTo>
                  <a:cubicBezTo>
                    <a:pt x="1896" y="1457861"/>
                    <a:pt x="0" y="1453283"/>
                    <a:pt x="0" y="1448509"/>
                  </a:cubicBezTo>
                  <a:lnTo>
                    <a:pt x="0" y="17999"/>
                  </a:lnTo>
                  <a:cubicBezTo>
                    <a:pt x="0" y="13225"/>
                    <a:pt x="1896" y="8647"/>
                    <a:pt x="5272" y="5272"/>
                  </a:cubicBezTo>
                  <a:cubicBezTo>
                    <a:pt x="8647" y="1896"/>
                    <a:pt x="13225" y="0"/>
                    <a:pt x="17999" y="0"/>
                  </a:cubicBezTo>
                  <a:close/>
                </a:path>
              </a:pathLst>
            </a:custGeom>
            <a:solidFill>
              <a:srgbClr val="CDD7D6">
                <a:alpha val="44706"/>
              </a:srgbClr>
            </a:solidFill>
            <a:ln w="9525" cap="rnd">
              <a:solidFill>
                <a:srgbClr val="303030">
                  <a:alpha val="44706"/>
                </a:srgbClr>
              </a:solidFill>
              <a:prstDash val="solid"/>
              <a:round/>
            </a:ln>
          </p:spPr>
        </p:sp>
        <p:sp>
          <p:nvSpPr>
            <p:cNvPr id="4" name="TextBox 4"/>
            <p:cNvSpPr txBox="1"/>
            <p:nvPr/>
          </p:nvSpPr>
          <p:spPr>
            <a:xfrm>
              <a:off x="0" y="-19050"/>
              <a:ext cx="9316709" cy="1485558"/>
            </a:xfrm>
            <a:prstGeom prst="rect">
              <a:avLst/>
            </a:prstGeom>
          </p:spPr>
          <p:txBody>
            <a:bodyPr lIns="17237" tIns="17237" rIns="17237" bIns="17237" rtlCol="0" anchor="ctr"/>
            <a:lstStyle/>
            <a:p>
              <a:pPr marL="0" lvl="0" indent="0" algn="ctr">
                <a:lnSpc>
                  <a:spcPts val="902"/>
                </a:lnSpc>
                <a:spcBef>
                  <a:spcPct val="0"/>
                </a:spcBef>
              </a:pPr>
              <a:endParaRPr/>
            </a:p>
          </p:txBody>
        </p:sp>
      </p:grpSp>
      <p:sp>
        <p:nvSpPr>
          <p:cNvPr id="5" name="TextBox 5"/>
          <p:cNvSpPr txBox="1"/>
          <p:nvPr/>
        </p:nvSpPr>
        <p:spPr>
          <a:xfrm>
            <a:off x="1089193" y="2362972"/>
            <a:ext cx="1139184" cy="792861"/>
          </a:xfrm>
          <a:prstGeom prst="rect">
            <a:avLst/>
          </a:prstGeom>
        </p:spPr>
        <p:txBody>
          <a:bodyPr lIns="0" tIns="0" rIns="0" bIns="0" rtlCol="0" anchor="t">
            <a:spAutoFit/>
          </a:bodyPr>
          <a:lstStyle/>
          <a:p>
            <a:pPr algn="ctr">
              <a:lnSpc>
                <a:spcPts val="5202"/>
              </a:lnSpc>
            </a:pPr>
            <a:r>
              <a:rPr lang="en-US" sz="5100">
                <a:solidFill>
                  <a:srgbClr val="3257B8"/>
                </a:solidFill>
                <a:latin typeface="Times New Roman"/>
                <a:ea typeface="Times New Roman"/>
                <a:cs typeface="Times New Roman"/>
                <a:sym typeface="Times New Roman"/>
              </a:rPr>
              <a:t>1</a:t>
            </a:r>
          </a:p>
        </p:txBody>
      </p:sp>
      <p:sp>
        <p:nvSpPr>
          <p:cNvPr id="6" name="TextBox 6"/>
          <p:cNvSpPr txBox="1"/>
          <p:nvPr/>
        </p:nvSpPr>
        <p:spPr>
          <a:xfrm>
            <a:off x="1952266" y="2314902"/>
            <a:ext cx="7190989" cy="755652"/>
          </a:xfrm>
          <a:prstGeom prst="rect">
            <a:avLst/>
          </a:prstGeom>
        </p:spPr>
        <p:txBody>
          <a:bodyPr lIns="0" tIns="0" rIns="0" bIns="0" rtlCol="0" anchor="t">
            <a:spAutoFit/>
          </a:bodyPr>
          <a:lstStyle/>
          <a:p>
            <a:pPr algn="ctr">
              <a:lnSpc>
                <a:spcPts val="5599"/>
              </a:lnSpc>
            </a:pPr>
            <a:r>
              <a:rPr lang="en-US" sz="3999">
                <a:solidFill>
                  <a:srgbClr val="3257B8"/>
                </a:solidFill>
                <a:latin typeface="Times New Roman"/>
                <a:ea typeface="Times New Roman"/>
                <a:cs typeface="Times New Roman"/>
                <a:sym typeface="Times New Roman"/>
              </a:rPr>
              <a:t> Continuous updating</a:t>
            </a:r>
          </a:p>
        </p:txBody>
      </p:sp>
      <p:grpSp>
        <p:nvGrpSpPr>
          <p:cNvPr id="7" name="Group 7"/>
          <p:cNvGrpSpPr/>
          <p:nvPr/>
        </p:nvGrpSpPr>
        <p:grpSpPr>
          <a:xfrm>
            <a:off x="882446" y="3787181"/>
            <a:ext cx="9462822" cy="1489507"/>
            <a:chOff x="0" y="0"/>
            <a:chExt cx="9316709" cy="1466508"/>
          </a:xfrm>
        </p:grpSpPr>
        <p:sp>
          <p:nvSpPr>
            <p:cNvPr id="8" name="Freeform 8"/>
            <p:cNvSpPr/>
            <p:nvPr/>
          </p:nvSpPr>
          <p:spPr>
            <a:xfrm>
              <a:off x="0" y="0"/>
              <a:ext cx="9316709" cy="1466508"/>
            </a:xfrm>
            <a:custGeom>
              <a:avLst/>
              <a:gdLst/>
              <a:ahLst/>
              <a:cxnLst/>
              <a:rect l="l" t="t" r="r" b="b"/>
              <a:pathLst>
                <a:path w="9316709" h="1466508">
                  <a:moveTo>
                    <a:pt x="17999" y="0"/>
                  </a:moveTo>
                  <a:lnTo>
                    <a:pt x="9298710" y="0"/>
                  </a:lnTo>
                  <a:cubicBezTo>
                    <a:pt x="9308650" y="0"/>
                    <a:pt x="9316709" y="8058"/>
                    <a:pt x="9316709" y="17999"/>
                  </a:cubicBezTo>
                  <a:lnTo>
                    <a:pt x="9316709" y="1448509"/>
                  </a:lnTo>
                  <a:cubicBezTo>
                    <a:pt x="9316709" y="1453283"/>
                    <a:pt x="9314813" y="1457861"/>
                    <a:pt x="9311437" y="1461237"/>
                  </a:cubicBezTo>
                  <a:cubicBezTo>
                    <a:pt x="9308061" y="1464612"/>
                    <a:pt x="9303483" y="1466508"/>
                    <a:pt x="9298710" y="1466508"/>
                  </a:cubicBezTo>
                  <a:lnTo>
                    <a:pt x="17999" y="1466508"/>
                  </a:lnTo>
                  <a:cubicBezTo>
                    <a:pt x="13225" y="1466508"/>
                    <a:pt x="8647" y="1464612"/>
                    <a:pt x="5272" y="1461237"/>
                  </a:cubicBezTo>
                  <a:cubicBezTo>
                    <a:pt x="1896" y="1457861"/>
                    <a:pt x="0" y="1453283"/>
                    <a:pt x="0" y="1448509"/>
                  </a:cubicBezTo>
                  <a:lnTo>
                    <a:pt x="0" y="17999"/>
                  </a:lnTo>
                  <a:cubicBezTo>
                    <a:pt x="0" y="13225"/>
                    <a:pt x="1896" y="8647"/>
                    <a:pt x="5272" y="5272"/>
                  </a:cubicBezTo>
                  <a:cubicBezTo>
                    <a:pt x="8647" y="1896"/>
                    <a:pt x="13225" y="0"/>
                    <a:pt x="17999" y="0"/>
                  </a:cubicBezTo>
                  <a:close/>
                </a:path>
              </a:pathLst>
            </a:custGeom>
            <a:solidFill>
              <a:srgbClr val="CDD7D6">
                <a:alpha val="44706"/>
              </a:srgbClr>
            </a:solidFill>
            <a:ln w="9525" cap="rnd">
              <a:solidFill>
                <a:srgbClr val="303030">
                  <a:alpha val="44706"/>
                </a:srgbClr>
              </a:solidFill>
              <a:prstDash val="solid"/>
              <a:round/>
            </a:ln>
          </p:spPr>
        </p:sp>
        <p:sp>
          <p:nvSpPr>
            <p:cNvPr id="9" name="TextBox 9"/>
            <p:cNvSpPr txBox="1"/>
            <p:nvPr/>
          </p:nvSpPr>
          <p:spPr>
            <a:xfrm>
              <a:off x="0" y="-19050"/>
              <a:ext cx="9316709" cy="1485558"/>
            </a:xfrm>
            <a:prstGeom prst="rect">
              <a:avLst/>
            </a:prstGeom>
          </p:spPr>
          <p:txBody>
            <a:bodyPr lIns="17237" tIns="17237" rIns="17237" bIns="17237" rtlCol="0" anchor="ctr"/>
            <a:lstStyle/>
            <a:p>
              <a:pPr marL="0" lvl="0" indent="0" algn="ctr">
                <a:lnSpc>
                  <a:spcPts val="902"/>
                </a:lnSpc>
                <a:spcBef>
                  <a:spcPct val="0"/>
                </a:spcBef>
              </a:pPr>
              <a:endParaRPr/>
            </a:p>
          </p:txBody>
        </p:sp>
      </p:grpSp>
      <p:sp>
        <p:nvSpPr>
          <p:cNvPr id="10" name="TextBox 10"/>
          <p:cNvSpPr txBox="1"/>
          <p:nvPr/>
        </p:nvSpPr>
        <p:spPr>
          <a:xfrm>
            <a:off x="1230929" y="4164396"/>
            <a:ext cx="1139184" cy="792861"/>
          </a:xfrm>
          <a:prstGeom prst="rect">
            <a:avLst/>
          </a:prstGeom>
        </p:spPr>
        <p:txBody>
          <a:bodyPr lIns="0" tIns="0" rIns="0" bIns="0" rtlCol="0" anchor="t">
            <a:spAutoFit/>
          </a:bodyPr>
          <a:lstStyle/>
          <a:p>
            <a:pPr algn="ctr">
              <a:lnSpc>
                <a:spcPts val="5202"/>
              </a:lnSpc>
            </a:pPr>
            <a:r>
              <a:rPr lang="en-US" sz="5100">
                <a:solidFill>
                  <a:srgbClr val="3257B8"/>
                </a:solidFill>
                <a:latin typeface="Times New Roman"/>
                <a:ea typeface="Times New Roman"/>
                <a:cs typeface="Times New Roman"/>
                <a:sym typeface="Times New Roman"/>
              </a:rPr>
              <a:t>2</a:t>
            </a:r>
          </a:p>
        </p:txBody>
      </p:sp>
      <p:sp>
        <p:nvSpPr>
          <p:cNvPr id="11" name="TextBox 11"/>
          <p:cNvSpPr txBox="1"/>
          <p:nvPr/>
        </p:nvSpPr>
        <p:spPr>
          <a:xfrm>
            <a:off x="2018362" y="4087305"/>
            <a:ext cx="7190989" cy="755652"/>
          </a:xfrm>
          <a:prstGeom prst="rect">
            <a:avLst/>
          </a:prstGeom>
        </p:spPr>
        <p:txBody>
          <a:bodyPr lIns="0" tIns="0" rIns="0" bIns="0" rtlCol="0" anchor="t">
            <a:spAutoFit/>
          </a:bodyPr>
          <a:lstStyle/>
          <a:p>
            <a:pPr algn="ctr">
              <a:lnSpc>
                <a:spcPts val="5599"/>
              </a:lnSpc>
            </a:pPr>
            <a:r>
              <a:rPr lang="en-US" sz="3999">
                <a:solidFill>
                  <a:srgbClr val="3257B8"/>
                </a:solidFill>
                <a:latin typeface="Times New Roman"/>
                <a:ea typeface="Times New Roman"/>
                <a:cs typeface="Times New Roman"/>
                <a:sym typeface="Times New Roman"/>
              </a:rPr>
              <a:t>Video preview of real estate </a:t>
            </a:r>
          </a:p>
        </p:txBody>
      </p:sp>
      <p:grpSp>
        <p:nvGrpSpPr>
          <p:cNvPr id="12" name="Group 12"/>
          <p:cNvGrpSpPr/>
          <p:nvPr/>
        </p:nvGrpSpPr>
        <p:grpSpPr>
          <a:xfrm>
            <a:off x="882446" y="7469903"/>
            <a:ext cx="9462822" cy="1489507"/>
            <a:chOff x="0" y="0"/>
            <a:chExt cx="9316709" cy="1466508"/>
          </a:xfrm>
        </p:grpSpPr>
        <p:sp>
          <p:nvSpPr>
            <p:cNvPr id="13" name="Freeform 13"/>
            <p:cNvSpPr/>
            <p:nvPr/>
          </p:nvSpPr>
          <p:spPr>
            <a:xfrm>
              <a:off x="0" y="0"/>
              <a:ext cx="9316709" cy="1466508"/>
            </a:xfrm>
            <a:custGeom>
              <a:avLst/>
              <a:gdLst/>
              <a:ahLst/>
              <a:cxnLst/>
              <a:rect l="l" t="t" r="r" b="b"/>
              <a:pathLst>
                <a:path w="9316709" h="1466508">
                  <a:moveTo>
                    <a:pt x="17999" y="0"/>
                  </a:moveTo>
                  <a:lnTo>
                    <a:pt x="9298710" y="0"/>
                  </a:lnTo>
                  <a:cubicBezTo>
                    <a:pt x="9308650" y="0"/>
                    <a:pt x="9316709" y="8058"/>
                    <a:pt x="9316709" y="17999"/>
                  </a:cubicBezTo>
                  <a:lnTo>
                    <a:pt x="9316709" y="1448509"/>
                  </a:lnTo>
                  <a:cubicBezTo>
                    <a:pt x="9316709" y="1453283"/>
                    <a:pt x="9314813" y="1457861"/>
                    <a:pt x="9311437" y="1461237"/>
                  </a:cubicBezTo>
                  <a:cubicBezTo>
                    <a:pt x="9308061" y="1464612"/>
                    <a:pt x="9303483" y="1466508"/>
                    <a:pt x="9298710" y="1466508"/>
                  </a:cubicBezTo>
                  <a:lnTo>
                    <a:pt x="17999" y="1466508"/>
                  </a:lnTo>
                  <a:cubicBezTo>
                    <a:pt x="13225" y="1466508"/>
                    <a:pt x="8647" y="1464612"/>
                    <a:pt x="5272" y="1461237"/>
                  </a:cubicBezTo>
                  <a:cubicBezTo>
                    <a:pt x="1896" y="1457861"/>
                    <a:pt x="0" y="1453283"/>
                    <a:pt x="0" y="1448509"/>
                  </a:cubicBezTo>
                  <a:lnTo>
                    <a:pt x="0" y="17999"/>
                  </a:lnTo>
                  <a:cubicBezTo>
                    <a:pt x="0" y="13225"/>
                    <a:pt x="1896" y="8647"/>
                    <a:pt x="5272" y="5272"/>
                  </a:cubicBezTo>
                  <a:cubicBezTo>
                    <a:pt x="8647" y="1896"/>
                    <a:pt x="13225" y="0"/>
                    <a:pt x="17999" y="0"/>
                  </a:cubicBezTo>
                  <a:close/>
                </a:path>
              </a:pathLst>
            </a:custGeom>
            <a:solidFill>
              <a:srgbClr val="CDD7D6">
                <a:alpha val="44706"/>
              </a:srgbClr>
            </a:solidFill>
            <a:ln w="9525" cap="rnd">
              <a:solidFill>
                <a:srgbClr val="303030">
                  <a:alpha val="44706"/>
                </a:srgbClr>
              </a:solidFill>
              <a:prstDash val="solid"/>
              <a:round/>
            </a:ln>
          </p:spPr>
        </p:sp>
        <p:sp>
          <p:nvSpPr>
            <p:cNvPr id="14" name="TextBox 14"/>
            <p:cNvSpPr txBox="1"/>
            <p:nvPr/>
          </p:nvSpPr>
          <p:spPr>
            <a:xfrm>
              <a:off x="0" y="-19050"/>
              <a:ext cx="9316709" cy="1485558"/>
            </a:xfrm>
            <a:prstGeom prst="rect">
              <a:avLst/>
            </a:prstGeom>
          </p:spPr>
          <p:txBody>
            <a:bodyPr lIns="17237" tIns="17237" rIns="17237" bIns="17237" rtlCol="0" anchor="ctr"/>
            <a:lstStyle/>
            <a:p>
              <a:pPr marL="0" lvl="0" indent="0" algn="ctr">
                <a:lnSpc>
                  <a:spcPts val="902"/>
                </a:lnSpc>
                <a:spcBef>
                  <a:spcPct val="0"/>
                </a:spcBef>
              </a:pPr>
              <a:endParaRPr/>
            </a:p>
          </p:txBody>
        </p:sp>
      </p:grpSp>
      <p:sp>
        <p:nvSpPr>
          <p:cNvPr id="15" name="TextBox 15"/>
          <p:cNvSpPr txBox="1"/>
          <p:nvPr/>
        </p:nvSpPr>
        <p:spPr>
          <a:xfrm>
            <a:off x="1230929" y="7808701"/>
            <a:ext cx="1139184" cy="792861"/>
          </a:xfrm>
          <a:prstGeom prst="rect">
            <a:avLst/>
          </a:prstGeom>
        </p:spPr>
        <p:txBody>
          <a:bodyPr lIns="0" tIns="0" rIns="0" bIns="0" rtlCol="0" anchor="t">
            <a:spAutoFit/>
          </a:bodyPr>
          <a:lstStyle/>
          <a:p>
            <a:pPr algn="ctr">
              <a:lnSpc>
                <a:spcPts val="5202"/>
              </a:lnSpc>
            </a:pPr>
            <a:r>
              <a:rPr lang="en-US" sz="5100">
                <a:solidFill>
                  <a:srgbClr val="3257B8"/>
                </a:solidFill>
                <a:latin typeface="Times New Roman"/>
                <a:ea typeface="Times New Roman"/>
                <a:cs typeface="Times New Roman"/>
                <a:sym typeface="Times New Roman"/>
              </a:rPr>
              <a:t>4</a:t>
            </a:r>
          </a:p>
        </p:txBody>
      </p:sp>
      <p:sp>
        <p:nvSpPr>
          <p:cNvPr id="16" name="TextBox 16"/>
          <p:cNvSpPr txBox="1"/>
          <p:nvPr/>
        </p:nvSpPr>
        <p:spPr>
          <a:xfrm>
            <a:off x="1790005" y="7760630"/>
            <a:ext cx="7190989" cy="755652"/>
          </a:xfrm>
          <a:prstGeom prst="rect">
            <a:avLst/>
          </a:prstGeom>
        </p:spPr>
        <p:txBody>
          <a:bodyPr lIns="0" tIns="0" rIns="0" bIns="0" rtlCol="0" anchor="t">
            <a:spAutoFit/>
          </a:bodyPr>
          <a:lstStyle/>
          <a:p>
            <a:pPr algn="ctr">
              <a:lnSpc>
                <a:spcPts val="5599"/>
              </a:lnSpc>
            </a:pPr>
            <a:r>
              <a:rPr lang="en-US" sz="3999">
                <a:solidFill>
                  <a:srgbClr val="3257B8"/>
                </a:solidFill>
                <a:latin typeface="Times New Roman"/>
                <a:ea typeface="Times New Roman"/>
                <a:cs typeface="Times New Roman"/>
                <a:sym typeface="Times New Roman"/>
              </a:rPr>
              <a:t>Multi- language support</a:t>
            </a:r>
          </a:p>
        </p:txBody>
      </p:sp>
      <p:grpSp>
        <p:nvGrpSpPr>
          <p:cNvPr id="17" name="Group 17"/>
          <p:cNvGrpSpPr/>
          <p:nvPr/>
        </p:nvGrpSpPr>
        <p:grpSpPr>
          <a:xfrm>
            <a:off x="882446" y="5610064"/>
            <a:ext cx="9462822" cy="1489507"/>
            <a:chOff x="0" y="0"/>
            <a:chExt cx="9316709" cy="1466508"/>
          </a:xfrm>
        </p:grpSpPr>
        <p:sp>
          <p:nvSpPr>
            <p:cNvPr id="18" name="Freeform 18"/>
            <p:cNvSpPr/>
            <p:nvPr/>
          </p:nvSpPr>
          <p:spPr>
            <a:xfrm>
              <a:off x="0" y="0"/>
              <a:ext cx="9316709" cy="1466508"/>
            </a:xfrm>
            <a:custGeom>
              <a:avLst/>
              <a:gdLst/>
              <a:ahLst/>
              <a:cxnLst/>
              <a:rect l="l" t="t" r="r" b="b"/>
              <a:pathLst>
                <a:path w="9316709" h="1466508">
                  <a:moveTo>
                    <a:pt x="17999" y="0"/>
                  </a:moveTo>
                  <a:lnTo>
                    <a:pt x="9298710" y="0"/>
                  </a:lnTo>
                  <a:cubicBezTo>
                    <a:pt x="9308650" y="0"/>
                    <a:pt x="9316709" y="8058"/>
                    <a:pt x="9316709" y="17999"/>
                  </a:cubicBezTo>
                  <a:lnTo>
                    <a:pt x="9316709" y="1448509"/>
                  </a:lnTo>
                  <a:cubicBezTo>
                    <a:pt x="9316709" y="1453283"/>
                    <a:pt x="9314813" y="1457861"/>
                    <a:pt x="9311437" y="1461237"/>
                  </a:cubicBezTo>
                  <a:cubicBezTo>
                    <a:pt x="9308061" y="1464612"/>
                    <a:pt x="9303483" y="1466508"/>
                    <a:pt x="9298710" y="1466508"/>
                  </a:cubicBezTo>
                  <a:lnTo>
                    <a:pt x="17999" y="1466508"/>
                  </a:lnTo>
                  <a:cubicBezTo>
                    <a:pt x="13225" y="1466508"/>
                    <a:pt x="8647" y="1464612"/>
                    <a:pt x="5272" y="1461237"/>
                  </a:cubicBezTo>
                  <a:cubicBezTo>
                    <a:pt x="1896" y="1457861"/>
                    <a:pt x="0" y="1453283"/>
                    <a:pt x="0" y="1448509"/>
                  </a:cubicBezTo>
                  <a:lnTo>
                    <a:pt x="0" y="17999"/>
                  </a:lnTo>
                  <a:cubicBezTo>
                    <a:pt x="0" y="13225"/>
                    <a:pt x="1896" y="8647"/>
                    <a:pt x="5272" y="5272"/>
                  </a:cubicBezTo>
                  <a:cubicBezTo>
                    <a:pt x="8647" y="1896"/>
                    <a:pt x="13225" y="0"/>
                    <a:pt x="17999" y="0"/>
                  </a:cubicBezTo>
                  <a:close/>
                </a:path>
              </a:pathLst>
            </a:custGeom>
            <a:solidFill>
              <a:srgbClr val="CDD7D6">
                <a:alpha val="44706"/>
              </a:srgbClr>
            </a:solidFill>
            <a:ln w="9525" cap="rnd">
              <a:solidFill>
                <a:srgbClr val="303030">
                  <a:alpha val="44706"/>
                </a:srgbClr>
              </a:solidFill>
              <a:prstDash val="solid"/>
              <a:round/>
            </a:ln>
          </p:spPr>
        </p:sp>
        <p:sp>
          <p:nvSpPr>
            <p:cNvPr id="19" name="TextBox 19"/>
            <p:cNvSpPr txBox="1"/>
            <p:nvPr/>
          </p:nvSpPr>
          <p:spPr>
            <a:xfrm>
              <a:off x="0" y="-19050"/>
              <a:ext cx="9316709" cy="1485558"/>
            </a:xfrm>
            <a:prstGeom prst="rect">
              <a:avLst/>
            </a:prstGeom>
          </p:spPr>
          <p:txBody>
            <a:bodyPr lIns="17237" tIns="17237" rIns="17237" bIns="17237" rtlCol="0" anchor="ctr"/>
            <a:lstStyle/>
            <a:p>
              <a:pPr marL="0" lvl="0" indent="0" algn="ctr">
                <a:lnSpc>
                  <a:spcPts val="902"/>
                </a:lnSpc>
                <a:spcBef>
                  <a:spcPct val="0"/>
                </a:spcBef>
              </a:pPr>
              <a:endParaRPr/>
            </a:p>
          </p:txBody>
        </p:sp>
      </p:grpSp>
      <p:sp>
        <p:nvSpPr>
          <p:cNvPr id="20" name="TextBox 20"/>
          <p:cNvSpPr txBox="1"/>
          <p:nvPr/>
        </p:nvSpPr>
        <p:spPr>
          <a:xfrm>
            <a:off x="1262617" y="5833901"/>
            <a:ext cx="1139184" cy="792861"/>
          </a:xfrm>
          <a:prstGeom prst="rect">
            <a:avLst/>
          </a:prstGeom>
        </p:spPr>
        <p:txBody>
          <a:bodyPr lIns="0" tIns="0" rIns="0" bIns="0" rtlCol="0" anchor="t">
            <a:spAutoFit/>
          </a:bodyPr>
          <a:lstStyle/>
          <a:p>
            <a:pPr algn="ctr">
              <a:lnSpc>
                <a:spcPts val="5202"/>
              </a:lnSpc>
            </a:pPr>
            <a:r>
              <a:rPr lang="en-US" sz="5100">
                <a:solidFill>
                  <a:srgbClr val="3257B8"/>
                </a:solidFill>
                <a:latin typeface="Times New Roman"/>
                <a:ea typeface="Times New Roman"/>
                <a:cs typeface="Times New Roman"/>
                <a:sym typeface="Times New Roman"/>
              </a:rPr>
              <a:t>3</a:t>
            </a:r>
          </a:p>
        </p:txBody>
      </p:sp>
      <p:sp>
        <p:nvSpPr>
          <p:cNvPr id="21" name="TextBox 21"/>
          <p:cNvSpPr txBox="1"/>
          <p:nvPr/>
        </p:nvSpPr>
        <p:spPr>
          <a:xfrm>
            <a:off x="1952266" y="5802816"/>
            <a:ext cx="7190989" cy="755652"/>
          </a:xfrm>
          <a:prstGeom prst="rect">
            <a:avLst/>
          </a:prstGeom>
        </p:spPr>
        <p:txBody>
          <a:bodyPr lIns="0" tIns="0" rIns="0" bIns="0" rtlCol="0" anchor="t">
            <a:spAutoFit/>
          </a:bodyPr>
          <a:lstStyle/>
          <a:p>
            <a:pPr algn="ctr">
              <a:lnSpc>
                <a:spcPts val="5599"/>
              </a:lnSpc>
            </a:pPr>
            <a:r>
              <a:rPr lang="en-US" sz="3999">
                <a:solidFill>
                  <a:srgbClr val="3257B8"/>
                </a:solidFill>
                <a:latin typeface="Times New Roman"/>
                <a:ea typeface="Times New Roman"/>
                <a:cs typeface="Times New Roman"/>
                <a:sym typeface="Times New Roman"/>
              </a:rPr>
              <a:t> Direct communication </a:t>
            </a:r>
          </a:p>
        </p:txBody>
      </p:sp>
      <p:sp>
        <p:nvSpPr>
          <p:cNvPr id="22" name="TextBox 22"/>
          <p:cNvSpPr txBox="1"/>
          <p:nvPr/>
        </p:nvSpPr>
        <p:spPr>
          <a:xfrm>
            <a:off x="-348198" y="524419"/>
            <a:ext cx="5962055" cy="947304"/>
          </a:xfrm>
          <a:prstGeom prst="rect">
            <a:avLst/>
          </a:prstGeom>
        </p:spPr>
        <p:txBody>
          <a:bodyPr lIns="0" tIns="0" rIns="0" bIns="0" rtlCol="0" anchor="t">
            <a:spAutoFit/>
          </a:bodyPr>
          <a:lstStyle/>
          <a:p>
            <a:pPr algn="ctr">
              <a:lnSpc>
                <a:spcPts val="6340"/>
              </a:lnSpc>
            </a:pPr>
            <a:r>
              <a:rPr lang="en-US" sz="5999" u="sng">
                <a:solidFill>
                  <a:srgbClr val="3257B8"/>
                </a:solidFill>
                <a:latin typeface="Times New Roman"/>
                <a:ea typeface="Times New Roman"/>
                <a:cs typeface="Times New Roman"/>
                <a:sym typeface="Times New Roman"/>
              </a:rPr>
              <a:t>Future Work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23655" y="4298265"/>
            <a:ext cx="10083833" cy="1962150"/>
          </a:xfrm>
          <a:prstGeom prst="rect">
            <a:avLst/>
          </a:prstGeom>
        </p:spPr>
        <p:txBody>
          <a:bodyPr lIns="0" tIns="0" rIns="0" bIns="0" rtlCol="0" anchor="t">
            <a:spAutoFit/>
          </a:bodyPr>
          <a:lstStyle/>
          <a:p>
            <a:pPr algn="l">
              <a:lnSpc>
                <a:spcPts val="13766"/>
              </a:lnSpc>
            </a:pPr>
            <a:r>
              <a:rPr lang="en-US" sz="11472" b="1" spc="80">
                <a:solidFill>
                  <a:srgbClr val="08377C"/>
                </a:solidFill>
                <a:latin typeface="Times New Roman Bold"/>
                <a:ea typeface="Times New Roman Bold"/>
                <a:cs typeface="Times New Roman Bold"/>
                <a:sym typeface="Times New Roman Bold"/>
              </a:rPr>
              <a:t>Thank You!!</a:t>
            </a:r>
          </a:p>
        </p:txBody>
      </p:sp>
      <p:sp>
        <p:nvSpPr>
          <p:cNvPr id="3" name="Freeform 3"/>
          <p:cNvSpPr/>
          <p:nvPr/>
        </p:nvSpPr>
        <p:spPr>
          <a:xfrm rot="7960823">
            <a:off x="8745959" y="3769881"/>
            <a:ext cx="14626818" cy="8111235"/>
          </a:xfrm>
          <a:custGeom>
            <a:avLst/>
            <a:gdLst/>
            <a:ahLst/>
            <a:cxnLst/>
            <a:rect l="l" t="t" r="r" b="b"/>
            <a:pathLst>
              <a:path w="14626818" h="8111235">
                <a:moveTo>
                  <a:pt x="0" y="0"/>
                </a:moveTo>
                <a:lnTo>
                  <a:pt x="14626818" y="0"/>
                </a:lnTo>
                <a:lnTo>
                  <a:pt x="14626818"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0613" y="2074340"/>
            <a:ext cx="2791332" cy="2125025"/>
            <a:chOff x="0" y="0"/>
            <a:chExt cx="3721776" cy="2833366"/>
          </a:xfrm>
        </p:grpSpPr>
        <p:sp>
          <p:nvSpPr>
            <p:cNvPr id="3" name="TextBox 3"/>
            <p:cNvSpPr txBox="1"/>
            <p:nvPr/>
          </p:nvSpPr>
          <p:spPr>
            <a:xfrm>
              <a:off x="0" y="873212"/>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Introduction</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4" name="TextBox 4"/>
            <p:cNvSpPr txBox="1"/>
            <p:nvPr/>
          </p:nvSpPr>
          <p:spPr>
            <a:xfrm>
              <a:off x="0" y="2286208"/>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5" name="Group 5"/>
            <p:cNvGrpSpPr/>
            <p:nvPr/>
          </p:nvGrpSpPr>
          <p:grpSpPr>
            <a:xfrm>
              <a:off x="0" y="0"/>
              <a:ext cx="594331" cy="59433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7" name="TextBox 7"/>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1</a:t>
              </a:r>
            </a:p>
          </p:txBody>
        </p:sp>
      </p:grpSp>
      <p:sp>
        <p:nvSpPr>
          <p:cNvPr id="8" name="TextBox 8"/>
          <p:cNvSpPr txBox="1"/>
          <p:nvPr/>
        </p:nvSpPr>
        <p:spPr>
          <a:xfrm>
            <a:off x="430613" y="313853"/>
            <a:ext cx="9510966" cy="1924050"/>
          </a:xfrm>
          <a:prstGeom prst="rect">
            <a:avLst/>
          </a:prstGeom>
        </p:spPr>
        <p:txBody>
          <a:bodyPr lIns="0" tIns="0" rIns="0" bIns="0" rtlCol="0" anchor="t">
            <a:spAutoFit/>
          </a:bodyPr>
          <a:lstStyle/>
          <a:p>
            <a:pPr algn="l">
              <a:lnSpc>
                <a:spcPts val="7199"/>
              </a:lnSpc>
            </a:pPr>
            <a:r>
              <a:rPr lang="en-US" sz="5999" b="1" u="sng">
                <a:solidFill>
                  <a:srgbClr val="3257B8"/>
                </a:solidFill>
                <a:latin typeface="Times New Roman Bold"/>
                <a:ea typeface="Times New Roman Bold"/>
                <a:cs typeface="Times New Roman Bold"/>
                <a:sym typeface="Times New Roman Bold"/>
              </a:rPr>
              <a:t>Project Agenda</a:t>
            </a:r>
          </a:p>
          <a:p>
            <a:pPr marL="0" lvl="0" indent="0" algn="l">
              <a:lnSpc>
                <a:spcPts val="7199"/>
              </a:lnSpc>
            </a:pPr>
            <a:endParaRPr lang="en-US" sz="5999" b="1" u="sng">
              <a:solidFill>
                <a:srgbClr val="3257B8"/>
              </a:solidFill>
              <a:latin typeface="Times New Roman Bold"/>
              <a:ea typeface="Times New Roman Bold"/>
              <a:cs typeface="Times New Roman Bold"/>
              <a:sym typeface="Times New Roman Bold"/>
            </a:endParaRPr>
          </a:p>
        </p:txBody>
      </p:sp>
      <p:grpSp>
        <p:nvGrpSpPr>
          <p:cNvPr id="9" name="Group 9"/>
          <p:cNvGrpSpPr/>
          <p:nvPr/>
        </p:nvGrpSpPr>
        <p:grpSpPr>
          <a:xfrm>
            <a:off x="3790430" y="2105043"/>
            <a:ext cx="2791332" cy="2118625"/>
            <a:chOff x="0" y="0"/>
            <a:chExt cx="3721776" cy="2824833"/>
          </a:xfrm>
        </p:grpSpPr>
        <p:sp>
          <p:nvSpPr>
            <p:cNvPr id="10" name="TextBox 10"/>
            <p:cNvSpPr txBox="1"/>
            <p:nvPr/>
          </p:nvSpPr>
          <p:spPr>
            <a:xfrm>
              <a:off x="0" y="873212"/>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Motivation</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11" name="TextBox 11"/>
            <p:cNvSpPr txBox="1"/>
            <p:nvPr/>
          </p:nvSpPr>
          <p:spPr>
            <a:xfrm>
              <a:off x="0" y="2277675"/>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12" name="Group 12"/>
            <p:cNvGrpSpPr/>
            <p:nvPr/>
          </p:nvGrpSpPr>
          <p:grpSpPr>
            <a:xfrm>
              <a:off x="0" y="0"/>
              <a:ext cx="594331" cy="59433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14" name="TextBox 14"/>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2</a:t>
              </a:r>
            </a:p>
          </p:txBody>
        </p:sp>
      </p:grpSp>
      <p:grpSp>
        <p:nvGrpSpPr>
          <p:cNvPr id="15" name="Group 15"/>
          <p:cNvGrpSpPr/>
          <p:nvPr/>
        </p:nvGrpSpPr>
        <p:grpSpPr>
          <a:xfrm>
            <a:off x="7531970" y="1985491"/>
            <a:ext cx="2791332" cy="2982275"/>
            <a:chOff x="0" y="0"/>
            <a:chExt cx="3721776" cy="3976366"/>
          </a:xfrm>
        </p:grpSpPr>
        <p:sp>
          <p:nvSpPr>
            <p:cNvPr id="16" name="TextBox 16"/>
            <p:cNvSpPr txBox="1"/>
            <p:nvPr/>
          </p:nvSpPr>
          <p:spPr>
            <a:xfrm>
              <a:off x="0" y="873212"/>
              <a:ext cx="3721776" cy="19227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Problem Definition</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17" name="TextBox 17"/>
            <p:cNvSpPr txBox="1"/>
            <p:nvPr/>
          </p:nvSpPr>
          <p:spPr>
            <a:xfrm>
              <a:off x="0" y="3429208"/>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18" name="Group 18"/>
            <p:cNvGrpSpPr/>
            <p:nvPr/>
          </p:nvGrpSpPr>
          <p:grpSpPr>
            <a:xfrm>
              <a:off x="0" y="0"/>
              <a:ext cx="594331" cy="59433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20" name="TextBox 20"/>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3</a:t>
              </a:r>
            </a:p>
          </p:txBody>
        </p:sp>
      </p:grpSp>
      <p:grpSp>
        <p:nvGrpSpPr>
          <p:cNvPr id="21" name="Group 21"/>
          <p:cNvGrpSpPr/>
          <p:nvPr/>
        </p:nvGrpSpPr>
        <p:grpSpPr>
          <a:xfrm>
            <a:off x="11417134" y="4740128"/>
            <a:ext cx="2791332" cy="1757999"/>
            <a:chOff x="0" y="0"/>
            <a:chExt cx="3721776" cy="2343998"/>
          </a:xfrm>
        </p:grpSpPr>
        <p:grpSp>
          <p:nvGrpSpPr>
            <p:cNvPr id="22" name="Group 22"/>
            <p:cNvGrpSpPr/>
            <p:nvPr/>
          </p:nvGrpSpPr>
          <p:grpSpPr>
            <a:xfrm>
              <a:off x="152400" y="0"/>
              <a:ext cx="594331" cy="59433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24" name="TextBox 24"/>
            <p:cNvSpPr txBox="1"/>
            <p:nvPr/>
          </p:nvSpPr>
          <p:spPr>
            <a:xfrm>
              <a:off x="243235" y="46115"/>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9</a:t>
              </a:r>
            </a:p>
          </p:txBody>
        </p:sp>
        <p:sp>
          <p:nvSpPr>
            <p:cNvPr id="25" name="TextBox 25"/>
            <p:cNvSpPr txBox="1"/>
            <p:nvPr/>
          </p:nvSpPr>
          <p:spPr>
            <a:xfrm>
              <a:off x="0" y="1043518"/>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Related Work</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grpSp>
      <p:grpSp>
        <p:nvGrpSpPr>
          <p:cNvPr id="26" name="Group 26"/>
          <p:cNvGrpSpPr/>
          <p:nvPr/>
        </p:nvGrpSpPr>
        <p:grpSpPr>
          <a:xfrm>
            <a:off x="11531434" y="2074340"/>
            <a:ext cx="2791332" cy="2125025"/>
            <a:chOff x="0" y="0"/>
            <a:chExt cx="3721776" cy="2833367"/>
          </a:xfrm>
        </p:grpSpPr>
        <p:sp>
          <p:nvSpPr>
            <p:cNvPr id="27" name="TextBox 27"/>
            <p:cNvSpPr txBox="1"/>
            <p:nvPr/>
          </p:nvSpPr>
          <p:spPr>
            <a:xfrm>
              <a:off x="0" y="873212"/>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Objectives</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28" name="TextBox 28"/>
            <p:cNvSpPr txBox="1"/>
            <p:nvPr/>
          </p:nvSpPr>
          <p:spPr>
            <a:xfrm>
              <a:off x="0" y="2286208"/>
              <a:ext cx="3721776" cy="547159"/>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29" name="Group 29"/>
            <p:cNvGrpSpPr/>
            <p:nvPr/>
          </p:nvGrpSpPr>
          <p:grpSpPr>
            <a:xfrm>
              <a:off x="0" y="0"/>
              <a:ext cx="594331" cy="594331"/>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31" name="TextBox 31"/>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4</a:t>
              </a:r>
            </a:p>
          </p:txBody>
        </p:sp>
      </p:grpSp>
      <p:sp>
        <p:nvSpPr>
          <p:cNvPr id="32" name="TextBox 32"/>
          <p:cNvSpPr txBox="1"/>
          <p:nvPr/>
        </p:nvSpPr>
        <p:spPr>
          <a:xfrm>
            <a:off x="7531970" y="6460027"/>
            <a:ext cx="2791332" cy="448310"/>
          </a:xfrm>
          <a:prstGeom prst="rect">
            <a:avLst/>
          </a:prstGeom>
        </p:spPr>
        <p:txBody>
          <a:bodyPr lIns="0" tIns="0" rIns="0" bIns="0" rtlCol="0" anchor="t">
            <a:spAutoFit/>
          </a:bodyPr>
          <a:lstStyle/>
          <a:p>
            <a:pPr marL="0" lvl="0" indent="0" algn="l">
              <a:lnSpc>
                <a:spcPts val="3639"/>
              </a:lnSpc>
              <a:spcBef>
                <a:spcPct val="0"/>
              </a:spcBef>
            </a:pPr>
            <a:endParaRPr/>
          </a:p>
        </p:txBody>
      </p:sp>
      <p:grpSp>
        <p:nvGrpSpPr>
          <p:cNvPr id="33" name="Group 33"/>
          <p:cNvGrpSpPr/>
          <p:nvPr/>
        </p:nvGrpSpPr>
        <p:grpSpPr>
          <a:xfrm>
            <a:off x="7531970" y="4785344"/>
            <a:ext cx="2791332" cy="2125025"/>
            <a:chOff x="0" y="0"/>
            <a:chExt cx="3721776" cy="2833366"/>
          </a:xfrm>
        </p:grpSpPr>
        <p:sp>
          <p:nvSpPr>
            <p:cNvPr id="34" name="TextBox 34"/>
            <p:cNvSpPr txBox="1"/>
            <p:nvPr/>
          </p:nvSpPr>
          <p:spPr>
            <a:xfrm>
              <a:off x="0" y="910586"/>
              <a:ext cx="3721776" cy="19227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Tools and technology</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grpSp>
          <p:nvGrpSpPr>
            <p:cNvPr id="35" name="Group 35"/>
            <p:cNvGrpSpPr/>
            <p:nvPr/>
          </p:nvGrpSpPr>
          <p:grpSpPr>
            <a:xfrm>
              <a:off x="0" y="0"/>
              <a:ext cx="594331" cy="594331"/>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grpSp>
      <p:sp>
        <p:nvSpPr>
          <p:cNvPr id="37" name="TextBox 37"/>
          <p:cNvSpPr txBox="1"/>
          <p:nvPr/>
        </p:nvSpPr>
        <p:spPr>
          <a:xfrm>
            <a:off x="7600097" y="4808776"/>
            <a:ext cx="309496" cy="453517"/>
          </a:xfrm>
          <a:prstGeom prst="rect">
            <a:avLst/>
          </a:prstGeom>
        </p:spPr>
        <p:txBody>
          <a:bodyPr lIns="0" tIns="0" rIns="0" bIns="0" rtlCol="0" anchor="t">
            <a:spAutoFit/>
          </a:bodyPr>
          <a:lstStyle/>
          <a:p>
            <a:pPr marL="0" lvl="0" indent="0" algn="ctr">
              <a:lnSpc>
                <a:spcPts val="3223"/>
              </a:lnSpc>
              <a:spcBef>
                <a:spcPct val="0"/>
              </a:spcBef>
            </a:pPr>
            <a:r>
              <a:rPr lang="en-US" sz="2599" b="1">
                <a:solidFill>
                  <a:srgbClr val="FFFFFF"/>
                </a:solidFill>
                <a:latin typeface="Times New Roman Medium"/>
                <a:ea typeface="Times New Roman Medium"/>
                <a:cs typeface="Times New Roman Medium"/>
                <a:sym typeface="Times New Roman Medium"/>
              </a:rPr>
              <a:t>8</a:t>
            </a:r>
          </a:p>
        </p:txBody>
      </p:sp>
      <p:grpSp>
        <p:nvGrpSpPr>
          <p:cNvPr id="38" name="Group 38"/>
          <p:cNvGrpSpPr/>
          <p:nvPr/>
        </p:nvGrpSpPr>
        <p:grpSpPr>
          <a:xfrm>
            <a:off x="3790430" y="4785344"/>
            <a:ext cx="2791332" cy="2125025"/>
            <a:chOff x="0" y="0"/>
            <a:chExt cx="3721776" cy="2833366"/>
          </a:xfrm>
        </p:grpSpPr>
        <p:sp>
          <p:nvSpPr>
            <p:cNvPr id="39" name="TextBox 39"/>
            <p:cNvSpPr txBox="1"/>
            <p:nvPr/>
          </p:nvSpPr>
          <p:spPr>
            <a:xfrm>
              <a:off x="0" y="873212"/>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Implementation</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40" name="TextBox 40"/>
            <p:cNvSpPr txBox="1"/>
            <p:nvPr/>
          </p:nvSpPr>
          <p:spPr>
            <a:xfrm>
              <a:off x="0" y="2286208"/>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41" name="Group 41"/>
            <p:cNvGrpSpPr/>
            <p:nvPr/>
          </p:nvGrpSpPr>
          <p:grpSpPr>
            <a:xfrm>
              <a:off x="0" y="0"/>
              <a:ext cx="594331" cy="594331"/>
              <a:chOff x="0" y="0"/>
              <a:chExt cx="6350000" cy="6350000"/>
            </a:xfrm>
          </p:grpSpPr>
          <p:sp>
            <p:nvSpPr>
              <p:cNvPr id="42" name="Freeform 4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43" name="TextBox 43"/>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7</a:t>
              </a:r>
            </a:p>
          </p:txBody>
        </p:sp>
      </p:grpSp>
      <p:grpSp>
        <p:nvGrpSpPr>
          <p:cNvPr id="44" name="Group 44"/>
          <p:cNvGrpSpPr/>
          <p:nvPr/>
        </p:nvGrpSpPr>
        <p:grpSpPr>
          <a:xfrm>
            <a:off x="430613" y="4785344"/>
            <a:ext cx="2791332" cy="2125025"/>
            <a:chOff x="0" y="0"/>
            <a:chExt cx="3721776" cy="2833366"/>
          </a:xfrm>
        </p:grpSpPr>
        <p:sp>
          <p:nvSpPr>
            <p:cNvPr id="45" name="TextBox 45"/>
            <p:cNvSpPr txBox="1"/>
            <p:nvPr/>
          </p:nvSpPr>
          <p:spPr>
            <a:xfrm>
              <a:off x="0" y="873212"/>
              <a:ext cx="3721776" cy="1300480"/>
            </a:xfrm>
            <a:prstGeom prst="rect">
              <a:avLst/>
            </a:prstGeom>
          </p:spPr>
          <p:txBody>
            <a:bodyPr lIns="0" tIns="0" rIns="0" bIns="0" rtlCol="0" anchor="t">
              <a:spAutoFit/>
            </a:bodyPr>
            <a:lstStyle/>
            <a:p>
              <a:pPr marL="0" lvl="0" indent="0" algn="l">
                <a:lnSpc>
                  <a:spcPts val="3719"/>
                </a:lnSpc>
                <a:spcBef>
                  <a:spcPct val="0"/>
                </a:spcBef>
              </a:pPr>
              <a:r>
                <a:rPr lang="en-US" sz="2999" b="1">
                  <a:solidFill>
                    <a:srgbClr val="000000"/>
                  </a:solidFill>
                  <a:latin typeface="Times New Roman Medium"/>
                  <a:ea typeface="Times New Roman Medium"/>
                  <a:cs typeface="Times New Roman Medium"/>
                  <a:sym typeface="Times New Roman Medium"/>
                </a:rPr>
                <a:t>Background(key feature)</a:t>
              </a:r>
            </a:p>
          </p:txBody>
        </p:sp>
        <p:sp>
          <p:nvSpPr>
            <p:cNvPr id="46" name="TextBox 46"/>
            <p:cNvSpPr txBox="1"/>
            <p:nvPr/>
          </p:nvSpPr>
          <p:spPr>
            <a:xfrm>
              <a:off x="0" y="2286208"/>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47" name="Group 47"/>
            <p:cNvGrpSpPr/>
            <p:nvPr/>
          </p:nvGrpSpPr>
          <p:grpSpPr>
            <a:xfrm>
              <a:off x="0" y="0"/>
              <a:ext cx="594331" cy="594331"/>
              <a:chOff x="0" y="0"/>
              <a:chExt cx="6350000" cy="6350000"/>
            </a:xfrm>
          </p:grpSpPr>
          <p:sp>
            <p:nvSpPr>
              <p:cNvPr id="48" name="Freeform 4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49" name="TextBox 49"/>
            <p:cNvSpPr txBox="1"/>
            <p:nvPr/>
          </p:nvSpPr>
          <p:spPr>
            <a:xfrm>
              <a:off x="90835" y="62991"/>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FFFFFF"/>
                  </a:solidFill>
                  <a:latin typeface="Times New Roman Medium"/>
                  <a:ea typeface="Times New Roman Medium"/>
                  <a:cs typeface="Times New Roman Medium"/>
                  <a:sym typeface="Times New Roman Medium"/>
                </a:rPr>
                <a:t>6</a:t>
              </a:r>
            </a:p>
          </p:txBody>
        </p:sp>
      </p:grpSp>
      <p:grpSp>
        <p:nvGrpSpPr>
          <p:cNvPr id="50" name="Group 50"/>
          <p:cNvGrpSpPr/>
          <p:nvPr/>
        </p:nvGrpSpPr>
        <p:grpSpPr>
          <a:xfrm>
            <a:off x="14935242" y="2180753"/>
            <a:ext cx="2791332" cy="1665793"/>
            <a:chOff x="0" y="0"/>
            <a:chExt cx="3721776" cy="2221057"/>
          </a:xfrm>
        </p:grpSpPr>
        <p:sp>
          <p:nvSpPr>
            <p:cNvPr id="51" name="TextBox 51"/>
            <p:cNvSpPr txBox="1"/>
            <p:nvPr/>
          </p:nvSpPr>
          <p:spPr>
            <a:xfrm>
              <a:off x="0" y="873212"/>
              <a:ext cx="3721776" cy="678180"/>
            </a:xfrm>
            <a:prstGeom prst="rect">
              <a:avLst/>
            </a:prstGeom>
          </p:spPr>
          <p:txBody>
            <a:bodyPr lIns="0" tIns="0" rIns="0" bIns="0" rtlCol="0" anchor="t">
              <a:spAutoFit/>
            </a:bodyPr>
            <a:lstStyle/>
            <a:p>
              <a:pPr marL="0" lvl="0" indent="0" algn="l">
                <a:lnSpc>
                  <a:spcPts val="3719"/>
                </a:lnSpc>
                <a:spcBef>
                  <a:spcPct val="0"/>
                </a:spcBef>
              </a:pPr>
              <a:r>
                <a:rPr lang="en-US" sz="2999" b="1">
                  <a:solidFill>
                    <a:srgbClr val="000000"/>
                  </a:solidFill>
                  <a:latin typeface="Times New Roman Medium"/>
                  <a:ea typeface="Times New Roman Medium"/>
                  <a:cs typeface="Times New Roman Medium"/>
                  <a:sym typeface="Times New Roman Medium"/>
                </a:rPr>
                <a:t>Methodology</a:t>
              </a:r>
            </a:p>
          </p:txBody>
        </p:sp>
        <p:sp>
          <p:nvSpPr>
            <p:cNvPr id="52" name="TextBox 52"/>
            <p:cNvSpPr txBox="1"/>
            <p:nvPr/>
          </p:nvSpPr>
          <p:spPr>
            <a:xfrm>
              <a:off x="0" y="1642360"/>
              <a:ext cx="3721776" cy="578697"/>
            </a:xfrm>
            <a:prstGeom prst="rect">
              <a:avLst/>
            </a:prstGeom>
          </p:spPr>
          <p:txBody>
            <a:bodyPr lIns="0" tIns="0" rIns="0" bIns="0" rtlCol="0" anchor="t">
              <a:spAutoFit/>
            </a:bodyPr>
            <a:lstStyle/>
            <a:p>
              <a:pPr marL="0" lvl="0" indent="0" algn="l">
                <a:lnSpc>
                  <a:spcPts val="3639"/>
                </a:lnSpc>
                <a:spcBef>
                  <a:spcPct val="0"/>
                </a:spcBef>
              </a:pPr>
              <a:endParaRPr/>
            </a:p>
          </p:txBody>
        </p:sp>
        <p:grpSp>
          <p:nvGrpSpPr>
            <p:cNvPr id="53" name="Group 53"/>
            <p:cNvGrpSpPr/>
            <p:nvPr/>
          </p:nvGrpSpPr>
          <p:grpSpPr>
            <a:xfrm>
              <a:off x="0" y="0"/>
              <a:ext cx="594331" cy="594331"/>
              <a:chOff x="0" y="0"/>
              <a:chExt cx="6350000" cy="6350000"/>
            </a:xfrm>
          </p:grpSpPr>
          <p:sp>
            <p:nvSpPr>
              <p:cNvPr id="54" name="Freeform 5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55" name="TextBox 55"/>
            <p:cNvSpPr txBox="1"/>
            <p:nvPr/>
          </p:nvSpPr>
          <p:spPr>
            <a:xfrm>
              <a:off x="90835" y="53466"/>
              <a:ext cx="412661" cy="582464"/>
            </a:xfrm>
            <a:prstGeom prst="rect">
              <a:avLst/>
            </a:prstGeom>
          </p:spPr>
          <p:txBody>
            <a:bodyPr lIns="0" tIns="0" rIns="0" bIns="0" rtlCol="0" anchor="t">
              <a:spAutoFit/>
            </a:bodyPr>
            <a:lstStyle/>
            <a:p>
              <a:pPr marL="0" lvl="0" indent="0" algn="ctr">
                <a:lnSpc>
                  <a:spcPts val="3223"/>
                </a:lnSpc>
                <a:spcBef>
                  <a:spcPct val="0"/>
                </a:spcBef>
              </a:pPr>
              <a:r>
                <a:rPr lang="en-US" sz="2599" b="1">
                  <a:solidFill>
                    <a:srgbClr val="FFFFFF"/>
                  </a:solidFill>
                  <a:latin typeface="Times New Roman Medium"/>
                  <a:ea typeface="Times New Roman Medium"/>
                  <a:cs typeface="Times New Roman Medium"/>
                  <a:sym typeface="Times New Roman Medium"/>
                </a:rPr>
                <a:t>5</a:t>
              </a:r>
            </a:p>
          </p:txBody>
        </p:sp>
      </p:grpSp>
      <p:sp>
        <p:nvSpPr>
          <p:cNvPr id="56" name="TextBox 56"/>
          <p:cNvSpPr txBox="1"/>
          <p:nvPr/>
        </p:nvSpPr>
        <p:spPr>
          <a:xfrm>
            <a:off x="3790430" y="9196684"/>
            <a:ext cx="2791332" cy="422275"/>
          </a:xfrm>
          <a:prstGeom prst="rect">
            <a:avLst/>
          </a:prstGeom>
        </p:spPr>
        <p:txBody>
          <a:bodyPr lIns="0" tIns="0" rIns="0" bIns="0" rtlCol="0" anchor="t">
            <a:spAutoFit/>
          </a:bodyPr>
          <a:lstStyle/>
          <a:p>
            <a:pPr marL="0" lvl="0" indent="0" algn="l">
              <a:lnSpc>
                <a:spcPts val="3499"/>
              </a:lnSpc>
              <a:spcBef>
                <a:spcPct val="0"/>
              </a:spcBef>
            </a:pPr>
            <a:endParaRPr/>
          </a:p>
        </p:txBody>
      </p:sp>
      <p:sp>
        <p:nvSpPr>
          <p:cNvPr id="57" name="TextBox 57"/>
          <p:cNvSpPr txBox="1"/>
          <p:nvPr/>
        </p:nvSpPr>
        <p:spPr>
          <a:xfrm>
            <a:off x="430613" y="9196684"/>
            <a:ext cx="2791332" cy="422275"/>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58" name="Group 58"/>
          <p:cNvGrpSpPr/>
          <p:nvPr/>
        </p:nvGrpSpPr>
        <p:grpSpPr>
          <a:xfrm>
            <a:off x="14894351" y="4785344"/>
            <a:ext cx="2832223" cy="2591750"/>
            <a:chOff x="-54521" y="0"/>
            <a:chExt cx="3776297" cy="3455666"/>
          </a:xfrm>
        </p:grpSpPr>
        <p:sp>
          <p:nvSpPr>
            <p:cNvPr id="59" name="TextBox 59"/>
            <p:cNvSpPr txBox="1"/>
            <p:nvPr/>
          </p:nvSpPr>
          <p:spPr>
            <a:xfrm>
              <a:off x="0" y="1026037"/>
              <a:ext cx="3721776" cy="19227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Design(UI &amp; UX)</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60" name="TextBox 60"/>
            <p:cNvSpPr txBox="1"/>
            <p:nvPr/>
          </p:nvSpPr>
          <p:spPr>
            <a:xfrm>
              <a:off x="0" y="2908508"/>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grpSp>
          <p:nvGrpSpPr>
            <p:cNvPr id="61" name="Group 61"/>
            <p:cNvGrpSpPr/>
            <p:nvPr/>
          </p:nvGrpSpPr>
          <p:grpSpPr>
            <a:xfrm>
              <a:off x="0" y="0"/>
              <a:ext cx="594331" cy="594331"/>
              <a:chOff x="0" y="0"/>
              <a:chExt cx="6350000" cy="6350000"/>
            </a:xfrm>
          </p:grpSpPr>
          <p:sp>
            <p:nvSpPr>
              <p:cNvPr id="62" name="Freeform 6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63" name="TextBox 63"/>
            <p:cNvSpPr txBox="1"/>
            <p:nvPr/>
          </p:nvSpPr>
          <p:spPr>
            <a:xfrm>
              <a:off x="-54521" y="62991"/>
              <a:ext cx="703373" cy="424075"/>
            </a:xfrm>
            <a:prstGeom prst="rect">
              <a:avLst/>
            </a:prstGeom>
          </p:spPr>
          <p:txBody>
            <a:bodyPr wrap="square" lIns="0" tIns="0" rIns="0" bIns="0" rtlCol="0" anchor="t">
              <a:spAutoFit/>
            </a:bodyPr>
            <a:lstStyle/>
            <a:p>
              <a:pPr marL="0" lvl="0" indent="0" algn="ctr">
                <a:lnSpc>
                  <a:spcPts val="2480"/>
                </a:lnSpc>
                <a:spcBef>
                  <a:spcPct val="0"/>
                </a:spcBef>
              </a:pPr>
              <a:r>
                <a:rPr lang="en-US" sz="2000" b="1" dirty="0">
                  <a:solidFill>
                    <a:srgbClr val="FFFFFF"/>
                  </a:solidFill>
                  <a:latin typeface="Agrandir Medium"/>
                  <a:ea typeface="Agrandir Medium"/>
                  <a:cs typeface="Agrandir Medium"/>
                  <a:sym typeface="Agrandir Medium"/>
                </a:rPr>
                <a:t>10</a:t>
              </a:r>
            </a:p>
          </p:txBody>
        </p:sp>
      </p:grpSp>
      <p:grpSp>
        <p:nvGrpSpPr>
          <p:cNvPr id="64" name="Group 64"/>
          <p:cNvGrpSpPr/>
          <p:nvPr/>
        </p:nvGrpSpPr>
        <p:grpSpPr>
          <a:xfrm>
            <a:off x="430613" y="7550078"/>
            <a:ext cx="2791332" cy="1574125"/>
            <a:chOff x="0" y="0"/>
            <a:chExt cx="3721776" cy="2098833"/>
          </a:xfrm>
        </p:grpSpPr>
        <p:sp>
          <p:nvSpPr>
            <p:cNvPr id="65" name="TextBox 65"/>
            <p:cNvSpPr txBox="1"/>
            <p:nvPr/>
          </p:nvSpPr>
          <p:spPr>
            <a:xfrm>
              <a:off x="0" y="798353"/>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Demo</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66" name="TextBox 66"/>
            <p:cNvSpPr txBox="1"/>
            <p:nvPr/>
          </p:nvSpPr>
          <p:spPr>
            <a:xfrm>
              <a:off x="90835" y="-11868"/>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000000"/>
                  </a:solidFill>
                  <a:latin typeface="Times New Roman Medium"/>
                  <a:ea typeface="Times New Roman Medium"/>
                  <a:cs typeface="Times New Roman Medium"/>
                  <a:sym typeface="Times New Roman Medium"/>
                </a:rPr>
                <a:t>1</a:t>
              </a:r>
            </a:p>
          </p:txBody>
        </p:sp>
        <p:grpSp>
          <p:nvGrpSpPr>
            <p:cNvPr id="67" name="Group 67"/>
            <p:cNvGrpSpPr/>
            <p:nvPr/>
          </p:nvGrpSpPr>
          <p:grpSpPr>
            <a:xfrm>
              <a:off x="0" y="0"/>
              <a:ext cx="594331" cy="594331"/>
              <a:chOff x="0" y="0"/>
              <a:chExt cx="6350000" cy="6350000"/>
            </a:xfrm>
          </p:grpSpPr>
          <p:sp>
            <p:nvSpPr>
              <p:cNvPr id="68" name="Freeform 6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69" name="TextBox 69"/>
            <p:cNvSpPr txBox="1"/>
            <p:nvPr/>
          </p:nvSpPr>
          <p:spPr>
            <a:xfrm>
              <a:off x="90835" y="53466"/>
              <a:ext cx="412661" cy="472228"/>
            </a:xfrm>
            <a:prstGeom prst="rect">
              <a:avLst/>
            </a:prstGeom>
          </p:spPr>
          <p:txBody>
            <a:bodyPr lIns="0" tIns="0" rIns="0" bIns="0" rtlCol="0" anchor="t">
              <a:spAutoFit/>
            </a:bodyPr>
            <a:lstStyle/>
            <a:p>
              <a:pPr marL="0" lvl="0" indent="0" algn="ctr">
                <a:lnSpc>
                  <a:spcPts val="2480"/>
                </a:lnSpc>
                <a:spcBef>
                  <a:spcPct val="0"/>
                </a:spcBef>
              </a:pPr>
              <a:r>
                <a:rPr lang="en-US" sz="2000" b="1">
                  <a:solidFill>
                    <a:srgbClr val="FFFFFF"/>
                  </a:solidFill>
                  <a:latin typeface="Agrandir Medium"/>
                  <a:ea typeface="Agrandir Medium"/>
                  <a:cs typeface="Agrandir Medium"/>
                  <a:sym typeface="Agrandir Medium"/>
                </a:rPr>
                <a:t>11</a:t>
              </a:r>
            </a:p>
          </p:txBody>
        </p:sp>
      </p:grpSp>
      <p:grpSp>
        <p:nvGrpSpPr>
          <p:cNvPr id="70" name="Group 70"/>
          <p:cNvGrpSpPr/>
          <p:nvPr/>
        </p:nvGrpSpPr>
        <p:grpSpPr>
          <a:xfrm>
            <a:off x="3790430" y="7584040"/>
            <a:ext cx="2791332" cy="1540163"/>
            <a:chOff x="0" y="0"/>
            <a:chExt cx="3721776" cy="2053551"/>
          </a:xfrm>
        </p:grpSpPr>
        <p:sp>
          <p:nvSpPr>
            <p:cNvPr id="71" name="TextBox 71"/>
            <p:cNvSpPr txBox="1"/>
            <p:nvPr/>
          </p:nvSpPr>
          <p:spPr>
            <a:xfrm>
              <a:off x="0" y="753071"/>
              <a:ext cx="3721776" cy="1300480"/>
            </a:xfrm>
            <a:prstGeom prst="rect">
              <a:avLst/>
            </a:prstGeom>
          </p:spPr>
          <p:txBody>
            <a:bodyPr lIns="0" tIns="0" rIns="0" bIns="0" rtlCol="0" anchor="t">
              <a:spAutoFit/>
            </a:bodyPr>
            <a:lstStyle/>
            <a:p>
              <a:pPr algn="l">
                <a:lnSpc>
                  <a:spcPts val="3719"/>
                </a:lnSpc>
              </a:pPr>
              <a:r>
                <a:rPr lang="en-US" sz="2999" b="1">
                  <a:solidFill>
                    <a:srgbClr val="000000"/>
                  </a:solidFill>
                  <a:latin typeface="Times New Roman Medium"/>
                  <a:ea typeface="Times New Roman Medium"/>
                  <a:cs typeface="Times New Roman Medium"/>
                  <a:sym typeface="Times New Roman Medium"/>
                </a:rPr>
                <a:t>Conclusion</a:t>
              </a:r>
            </a:p>
            <a:p>
              <a:pPr marL="0" lvl="0" indent="0" algn="l">
                <a:lnSpc>
                  <a:spcPts val="3719"/>
                </a:lnSpc>
                <a:spcBef>
                  <a:spcPct val="0"/>
                </a:spcBef>
              </a:pPr>
              <a:endParaRPr lang="en-US" sz="2999" b="1">
                <a:solidFill>
                  <a:srgbClr val="000000"/>
                </a:solidFill>
                <a:latin typeface="Times New Roman Medium"/>
                <a:ea typeface="Times New Roman Medium"/>
                <a:cs typeface="Times New Roman Medium"/>
                <a:sym typeface="Times New Roman Medium"/>
              </a:endParaRPr>
            </a:p>
          </p:txBody>
        </p:sp>
        <p:sp>
          <p:nvSpPr>
            <p:cNvPr id="72" name="TextBox 72"/>
            <p:cNvSpPr txBox="1"/>
            <p:nvPr/>
          </p:nvSpPr>
          <p:spPr>
            <a:xfrm>
              <a:off x="90835" y="-57150"/>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000000"/>
                  </a:solidFill>
                  <a:latin typeface="Times New Roman Medium"/>
                  <a:ea typeface="Times New Roman Medium"/>
                  <a:cs typeface="Times New Roman Medium"/>
                  <a:sym typeface="Times New Roman Medium"/>
                </a:rPr>
                <a:t>1</a:t>
              </a:r>
            </a:p>
          </p:txBody>
        </p:sp>
        <p:grpSp>
          <p:nvGrpSpPr>
            <p:cNvPr id="73" name="Group 73"/>
            <p:cNvGrpSpPr/>
            <p:nvPr/>
          </p:nvGrpSpPr>
          <p:grpSpPr>
            <a:xfrm>
              <a:off x="65435" y="0"/>
              <a:ext cx="594331" cy="594331"/>
              <a:chOff x="0" y="0"/>
              <a:chExt cx="6350000" cy="6350000"/>
            </a:xfrm>
          </p:grpSpPr>
          <p:sp>
            <p:nvSpPr>
              <p:cNvPr id="74" name="Freeform 7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75" name="TextBox 75"/>
            <p:cNvSpPr txBox="1"/>
            <p:nvPr/>
          </p:nvSpPr>
          <p:spPr>
            <a:xfrm>
              <a:off x="156270" y="53466"/>
              <a:ext cx="412661" cy="472228"/>
            </a:xfrm>
            <a:prstGeom prst="rect">
              <a:avLst/>
            </a:prstGeom>
          </p:spPr>
          <p:txBody>
            <a:bodyPr lIns="0" tIns="0" rIns="0" bIns="0" rtlCol="0" anchor="t">
              <a:spAutoFit/>
            </a:bodyPr>
            <a:lstStyle/>
            <a:p>
              <a:pPr marL="0" lvl="0" indent="0" algn="ctr">
                <a:lnSpc>
                  <a:spcPts val="2480"/>
                </a:lnSpc>
                <a:spcBef>
                  <a:spcPct val="0"/>
                </a:spcBef>
              </a:pPr>
              <a:r>
                <a:rPr lang="en-US" sz="2000" b="1">
                  <a:solidFill>
                    <a:srgbClr val="FFFFFF"/>
                  </a:solidFill>
                  <a:latin typeface="Agrandir Medium"/>
                  <a:ea typeface="Agrandir Medium"/>
                  <a:cs typeface="Agrandir Medium"/>
                  <a:sym typeface="Agrandir Medium"/>
                </a:rPr>
                <a:t>12</a:t>
              </a:r>
            </a:p>
          </p:txBody>
        </p:sp>
      </p:grpSp>
      <p:grpSp>
        <p:nvGrpSpPr>
          <p:cNvPr id="76" name="Group 76"/>
          <p:cNvGrpSpPr/>
          <p:nvPr/>
        </p:nvGrpSpPr>
        <p:grpSpPr>
          <a:xfrm>
            <a:off x="7388429" y="7584040"/>
            <a:ext cx="2791332" cy="1568194"/>
            <a:chOff x="0" y="0"/>
            <a:chExt cx="3721776" cy="2090925"/>
          </a:xfrm>
        </p:grpSpPr>
        <p:sp>
          <p:nvSpPr>
            <p:cNvPr id="77" name="TextBox 77"/>
            <p:cNvSpPr txBox="1"/>
            <p:nvPr/>
          </p:nvSpPr>
          <p:spPr>
            <a:xfrm>
              <a:off x="0" y="753071"/>
              <a:ext cx="3721776" cy="678180"/>
            </a:xfrm>
            <a:prstGeom prst="rect">
              <a:avLst/>
            </a:prstGeom>
          </p:spPr>
          <p:txBody>
            <a:bodyPr lIns="0" tIns="0" rIns="0" bIns="0" rtlCol="0" anchor="t">
              <a:spAutoFit/>
            </a:bodyPr>
            <a:lstStyle/>
            <a:p>
              <a:pPr marL="0" lvl="0" indent="0" algn="l">
                <a:lnSpc>
                  <a:spcPts val="3719"/>
                </a:lnSpc>
                <a:spcBef>
                  <a:spcPct val="0"/>
                </a:spcBef>
              </a:pPr>
              <a:r>
                <a:rPr lang="en-US" sz="2999" b="1">
                  <a:solidFill>
                    <a:srgbClr val="000000"/>
                  </a:solidFill>
                  <a:latin typeface="Times New Roman Medium"/>
                  <a:ea typeface="Times New Roman Medium"/>
                  <a:cs typeface="Times New Roman Medium"/>
                  <a:sym typeface="Times New Roman Medium"/>
                </a:rPr>
                <a:t>Future Work</a:t>
              </a:r>
            </a:p>
          </p:txBody>
        </p:sp>
        <p:sp>
          <p:nvSpPr>
            <p:cNvPr id="78" name="TextBox 78"/>
            <p:cNvSpPr txBox="1"/>
            <p:nvPr/>
          </p:nvSpPr>
          <p:spPr>
            <a:xfrm>
              <a:off x="0" y="1543766"/>
              <a:ext cx="3721776" cy="547158"/>
            </a:xfrm>
            <a:prstGeom prst="rect">
              <a:avLst/>
            </a:prstGeom>
          </p:spPr>
          <p:txBody>
            <a:bodyPr lIns="0" tIns="0" rIns="0" bIns="0" rtlCol="0" anchor="t">
              <a:spAutoFit/>
            </a:bodyPr>
            <a:lstStyle/>
            <a:p>
              <a:pPr marL="0" lvl="0" indent="0" algn="l">
                <a:lnSpc>
                  <a:spcPts val="3499"/>
                </a:lnSpc>
                <a:spcBef>
                  <a:spcPct val="0"/>
                </a:spcBef>
              </a:pPr>
              <a:endParaRPr/>
            </a:p>
          </p:txBody>
        </p:sp>
        <p:sp>
          <p:nvSpPr>
            <p:cNvPr id="79" name="TextBox 79"/>
            <p:cNvSpPr txBox="1"/>
            <p:nvPr/>
          </p:nvSpPr>
          <p:spPr>
            <a:xfrm>
              <a:off x="90835" y="-57150"/>
              <a:ext cx="412661" cy="560917"/>
            </a:xfrm>
            <a:prstGeom prst="rect">
              <a:avLst/>
            </a:prstGeom>
          </p:spPr>
          <p:txBody>
            <a:bodyPr lIns="0" tIns="0" rIns="0" bIns="0" rtlCol="0" anchor="t">
              <a:spAutoFit/>
            </a:bodyPr>
            <a:lstStyle/>
            <a:p>
              <a:pPr marL="0" lvl="0" indent="0" algn="ctr">
                <a:lnSpc>
                  <a:spcPts val="3099"/>
                </a:lnSpc>
                <a:spcBef>
                  <a:spcPct val="0"/>
                </a:spcBef>
              </a:pPr>
              <a:r>
                <a:rPr lang="en-US" sz="2499" b="1">
                  <a:solidFill>
                    <a:srgbClr val="000000"/>
                  </a:solidFill>
                  <a:latin typeface="Times New Roman Medium"/>
                  <a:ea typeface="Times New Roman Medium"/>
                  <a:cs typeface="Times New Roman Medium"/>
                  <a:sym typeface="Times New Roman Medium"/>
                </a:rPr>
                <a:t>1</a:t>
              </a:r>
            </a:p>
          </p:txBody>
        </p:sp>
        <p:grpSp>
          <p:nvGrpSpPr>
            <p:cNvPr id="80" name="Group 80"/>
            <p:cNvGrpSpPr/>
            <p:nvPr/>
          </p:nvGrpSpPr>
          <p:grpSpPr>
            <a:xfrm>
              <a:off x="52735" y="0"/>
              <a:ext cx="594331" cy="594331"/>
              <a:chOff x="0" y="0"/>
              <a:chExt cx="6350000" cy="6350000"/>
            </a:xfrm>
          </p:grpSpPr>
          <p:sp>
            <p:nvSpPr>
              <p:cNvPr id="81" name="Freeform 8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257B8"/>
              </a:solidFill>
            </p:spPr>
          </p:sp>
        </p:grpSp>
        <p:sp>
          <p:nvSpPr>
            <p:cNvPr id="82" name="TextBox 82"/>
            <p:cNvSpPr txBox="1"/>
            <p:nvPr/>
          </p:nvSpPr>
          <p:spPr>
            <a:xfrm>
              <a:off x="143570" y="53466"/>
              <a:ext cx="412661" cy="472228"/>
            </a:xfrm>
            <a:prstGeom prst="rect">
              <a:avLst/>
            </a:prstGeom>
          </p:spPr>
          <p:txBody>
            <a:bodyPr lIns="0" tIns="0" rIns="0" bIns="0" rtlCol="0" anchor="t">
              <a:spAutoFit/>
            </a:bodyPr>
            <a:lstStyle/>
            <a:p>
              <a:pPr marL="0" lvl="0" indent="0" algn="ctr">
                <a:lnSpc>
                  <a:spcPts val="2480"/>
                </a:lnSpc>
                <a:spcBef>
                  <a:spcPct val="0"/>
                </a:spcBef>
              </a:pPr>
              <a:r>
                <a:rPr lang="en-US" sz="2000" b="1">
                  <a:solidFill>
                    <a:srgbClr val="FFFFFF"/>
                  </a:solidFill>
                  <a:latin typeface="Agrandir Medium"/>
                  <a:ea typeface="Agrandir Medium"/>
                  <a:cs typeface="Agrandir Medium"/>
                  <a:sym typeface="Agrandir Medium"/>
                </a:rPr>
                <a:t>13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73898"/>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46162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3541" y="3841929"/>
            <a:ext cx="9525" cy="592672"/>
          </a:xfrm>
          <a:prstGeom prst="rect">
            <a:avLst/>
          </a:prstGeom>
        </p:spPr>
        <p:txBody>
          <a:bodyPr lIns="0" tIns="0" rIns="0" bIns="0" rtlCol="0" anchor="t">
            <a:spAutoFit/>
          </a:bodyPr>
          <a:lstStyle/>
          <a:p>
            <a:pPr algn="l">
              <a:lnSpc>
                <a:spcPts val="4131"/>
              </a:lnSpc>
              <a:spcBef>
                <a:spcPct val="0"/>
              </a:spcBef>
            </a:pPr>
            <a:endParaRPr/>
          </a:p>
        </p:txBody>
      </p:sp>
      <p:sp>
        <p:nvSpPr>
          <p:cNvPr id="5" name="TextBox 5"/>
          <p:cNvSpPr txBox="1"/>
          <p:nvPr/>
        </p:nvSpPr>
        <p:spPr>
          <a:xfrm>
            <a:off x="181641" y="1110736"/>
            <a:ext cx="5905701" cy="1268349"/>
          </a:xfrm>
          <a:prstGeom prst="rect">
            <a:avLst/>
          </a:prstGeom>
        </p:spPr>
        <p:txBody>
          <a:bodyPr lIns="0" tIns="0" rIns="0" bIns="0" rtlCol="0" anchor="t">
            <a:spAutoFit/>
          </a:bodyPr>
          <a:lstStyle/>
          <a:p>
            <a:pPr algn="ctr">
              <a:lnSpc>
                <a:spcPts val="8928"/>
              </a:lnSpc>
              <a:spcBef>
                <a:spcPct val="0"/>
              </a:spcBef>
            </a:pPr>
            <a:r>
              <a:rPr lang="en-US" sz="7200" u="sng">
                <a:solidFill>
                  <a:srgbClr val="3257B8"/>
                </a:solidFill>
                <a:latin typeface="Times New Roman"/>
                <a:ea typeface="Times New Roman"/>
                <a:cs typeface="Times New Roman"/>
                <a:sym typeface="Times New Roman"/>
              </a:rPr>
              <a:t>Introduction</a:t>
            </a:r>
          </a:p>
        </p:txBody>
      </p:sp>
      <p:sp>
        <p:nvSpPr>
          <p:cNvPr id="6" name="TextBox 6"/>
          <p:cNvSpPr txBox="1"/>
          <p:nvPr/>
        </p:nvSpPr>
        <p:spPr>
          <a:xfrm>
            <a:off x="646681" y="2780217"/>
            <a:ext cx="15523155" cy="5593681"/>
          </a:xfrm>
          <a:prstGeom prst="rect">
            <a:avLst/>
          </a:prstGeom>
        </p:spPr>
        <p:txBody>
          <a:bodyPr lIns="0" tIns="0" rIns="0" bIns="0" rtlCol="0" anchor="t">
            <a:spAutoFit/>
          </a:bodyPr>
          <a:lstStyle/>
          <a:p>
            <a:pPr algn="l">
              <a:lnSpc>
                <a:spcPts val="5531"/>
              </a:lnSpc>
            </a:pPr>
            <a:r>
              <a:rPr lang="en-US" sz="3500">
                <a:solidFill>
                  <a:srgbClr val="000000"/>
                </a:solidFill>
                <a:latin typeface="Times New Roman"/>
                <a:ea typeface="Times New Roman"/>
                <a:cs typeface="Times New Roman"/>
                <a:sym typeface="Times New Roman"/>
              </a:rPr>
              <a:t>The ultimate solution to finding safe, affordable, and reliable off-campus housing for students. We understand the struggle of trying to secure a place to live while juggling studies and life on campus. Searching through multiple websites, dealing with unresponsive landlords, and worrying about scams can make the process overwhelming. That’s why E-Rent is here to simplify and streamline your housing search. Our platform is designed specifically with students in mind, offering a trusted, user-friendly space where you can easily find verified listings that meet your needs.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5816" y="192406"/>
            <a:ext cx="13135758" cy="1022350"/>
          </a:xfrm>
          <a:prstGeom prst="rect">
            <a:avLst/>
          </a:prstGeom>
        </p:spPr>
        <p:txBody>
          <a:bodyPr lIns="0" tIns="0" rIns="0" bIns="0" rtlCol="0" anchor="t">
            <a:spAutoFit/>
          </a:bodyPr>
          <a:lstStyle/>
          <a:p>
            <a:pPr algn="r">
              <a:lnSpc>
                <a:spcPts val="7267"/>
              </a:lnSpc>
            </a:pPr>
            <a:r>
              <a:rPr lang="en-US" sz="5827" u="sng">
                <a:solidFill>
                  <a:srgbClr val="3257B8"/>
                </a:solidFill>
                <a:latin typeface="Times New Roman"/>
                <a:ea typeface="Times New Roman"/>
                <a:cs typeface="Times New Roman"/>
                <a:sym typeface="Times New Roman"/>
              </a:rPr>
              <a:t>Motivation: Addressing Student Needs</a:t>
            </a:r>
          </a:p>
        </p:txBody>
      </p:sp>
      <p:grpSp>
        <p:nvGrpSpPr>
          <p:cNvPr id="3" name="Group 3"/>
          <p:cNvGrpSpPr/>
          <p:nvPr/>
        </p:nvGrpSpPr>
        <p:grpSpPr>
          <a:xfrm>
            <a:off x="0" y="1550954"/>
            <a:ext cx="13875247" cy="2156189"/>
            <a:chOff x="0" y="0"/>
            <a:chExt cx="18500329" cy="2874918"/>
          </a:xfrm>
        </p:grpSpPr>
        <p:grpSp>
          <p:nvGrpSpPr>
            <p:cNvPr id="4" name="Group 4"/>
            <p:cNvGrpSpPr/>
            <p:nvPr/>
          </p:nvGrpSpPr>
          <p:grpSpPr>
            <a:xfrm rot="5400000">
              <a:off x="7812705" y="-7812705"/>
              <a:ext cx="2874918" cy="18500329"/>
              <a:chOff x="0" y="0"/>
              <a:chExt cx="355687" cy="2288877"/>
            </a:xfrm>
          </p:grpSpPr>
          <p:sp>
            <p:nvSpPr>
              <p:cNvPr id="5" name="Freeform 5"/>
              <p:cNvSpPr/>
              <p:nvPr/>
            </p:nvSpPr>
            <p:spPr>
              <a:xfrm>
                <a:off x="0" y="0"/>
                <a:ext cx="355687" cy="2288877"/>
              </a:xfrm>
              <a:custGeom>
                <a:avLst/>
                <a:gdLst/>
                <a:ahLst/>
                <a:cxnLst/>
                <a:rect l="l" t="t" r="r" b="b"/>
                <a:pathLst>
                  <a:path w="355687" h="2288877">
                    <a:moveTo>
                      <a:pt x="118627" y="19070"/>
                    </a:moveTo>
                    <a:cubicBezTo>
                      <a:pt x="136803" y="7556"/>
                      <a:pt x="157593" y="0"/>
                      <a:pt x="177940" y="0"/>
                    </a:cubicBezTo>
                    <a:cubicBezTo>
                      <a:pt x="198287" y="0"/>
                      <a:pt x="217866" y="6476"/>
                      <a:pt x="235909" y="17990"/>
                    </a:cubicBezTo>
                    <a:cubicBezTo>
                      <a:pt x="236293" y="18350"/>
                      <a:pt x="236677" y="18350"/>
                      <a:pt x="237061" y="18710"/>
                    </a:cubicBezTo>
                    <a:cubicBezTo>
                      <a:pt x="304820" y="64765"/>
                      <a:pt x="354728" y="186379"/>
                      <a:pt x="355687" y="361290"/>
                    </a:cubicBezTo>
                    <a:lnTo>
                      <a:pt x="355687" y="2288877"/>
                    </a:lnTo>
                    <a:lnTo>
                      <a:pt x="0" y="2288877"/>
                    </a:lnTo>
                    <a:lnTo>
                      <a:pt x="0" y="362720"/>
                    </a:lnTo>
                    <a:cubicBezTo>
                      <a:pt x="960" y="185660"/>
                      <a:pt x="50100" y="64045"/>
                      <a:pt x="118627" y="19070"/>
                    </a:cubicBezTo>
                    <a:close/>
                  </a:path>
                </a:pathLst>
              </a:custGeom>
              <a:solidFill>
                <a:srgbClr val="E9F4F3"/>
              </a:solidFill>
            </p:spPr>
          </p:sp>
          <p:sp>
            <p:nvSpPr>
              <p:cNvPr id="6" name="TextBox 6"/>
              <p:cNvSpPr txBox="1"/>
              <p:nvPr/>
            </p:nvSpPr>
            <p:spPr>
              <a:xfrm>
                <a:off x="0" y="79375"/>
                <a:ext cx="355687" cy="2209502"/>
              </a:xfrm>
              <a:prstGeom prst="rect">
                <a:avLst/>
              </a:prstGeom>
            </p:spPr>
            <p:txBody>
              <a:bodyPr lIns="77183" tIns="77183" rIns="77183" bIns="77183" rtlCol="0" anchor="ctr"/>
              <a:lstStyle/>
              <a:p>
                <a:pPr algn="ctr">
                  <a:lnSpc>
                    <a:spcPts val="2763"/>
                  </a:lnSpc>
                </a:pPr>
                <a:endParaRPr/>
              </a:p>
            </p:txBody>
          </p:sp>
        </p:grpSp>
        <p:sp>
          <p:nvSpPr>
            <p:cNvPr id="7" name="TextBox 7"/>
            <p:cNvSpPr txBox="1"/>
            <p:nvPr/>
          </p:nvSpPr>
          <p:spPr>
            <a:xfrm>
              <a:off x="224271" y="997392"/>
              <a:ext cx="1729282" cy="1375254"/>
            </a:xfrm>
            <a:prstGeom prst="rect">
              <a:avLst/>
            </a:prstGeom>
          </p:spPr>
          <p:txBody>
            <a:bodyPr lIns="0" tIns="0" rIns="0" bIns="0" rtlCol="0" anchor="t">
              <a:spAutoFit/>
            </a:bodyPr>
            <a:lstStyle/>
            <a:p>
              <a:pPr algn="ctr">
                <a:lnSpc>
                  <a:spcPts val="7814"/>
                </a:lnSpc>
              </a:pPr>
              <a:r>
                <a:rPr lang="en-US" sz="7103">
                  <a:solidFill>
                    <a:srgbClr val="3257B8"/>
                  </a:solidFill>
                  <a:latin typeface="Inter"/>
                  <a:ea typeface="Inter"/>
                  <a:cs typeface="Inter"/>
                  <a:sym typeface="Inter"/>
                </a:rPr>
                <a:t>01</a:t>
              </a:r>
            </a:p>
          </p:txBody>
        </p:sp>
        <p:sp>
          <p:nvSpPr>
            <p:cNvPr id="8" name="TextBox 8"/>
            <p:cNvSpPr txBox="1"/>
            <p:nvPr/>
          </p:nvSpPr>
          <p:spPr>
            <a:xfrm>
              <a:off x="6108268" y="198661"/>
              <a:ext cx="4666530" cy="741581"/>
            </a:xfrm>
            <a:prstGeom prst="rect">
              <a:avLst/>
            </a:prstGeom>
          </p:spPr>
          <p:txBody>
            <a:bodyPr lIns="0" tIns="0" rIns="0" bIns="0" rtlCol="0" anchor="t">
              <a:spAutoFit/>
            </a:bodyPr>
            <a:lstStyle/>
            <a:p>
              <a:pPr algn="ctr">
                <a:lnSpc>
                  <a:spcPts val="3927"/>
                </a:lnSpc>
              </a:pPr>
              <a:r>
                <a:rPr lang="en-US" sz="3427" b="1">
                  <a:solidFill>
                    <a:srgbClr val="3257B8"/>
                  </a:solidFill>
                  <a:latin typeface="Times New Roman Bold"/>
                  <a:ea typeface="Times New Roman Bold"/>
                  <a:cs typeface="Times New Roman Bold"/>
                  <a:sym typeface="Times New Roman Bold"/>
                </a:rPr>
                <a:t>Market Gap</a:t>
              </a:r>
            </a:p>
          </p:txBody>
        </p:sp>
        <p:sp>
          <p:nvSpPr>
            <p:cNvPr id="9" name="TextBox 9"/>
            <p:cNvSpPr txBox="1"/>
            <p:nvPr/>
          </p:nvSpPr>
          <p:spPr>
            <a:xfrm>
              <a:off x="3609714" y="797367"/>
              <a:ext cx="12230451" cy="1686212"/>
            </a:xfrm>
            <a:prstGeom prst="rect">
              <a:avLst/>
            </a:prstGeom>
          </p:spPr>
          <p:txBody>
            <a:bodyPr lIns="0" tIns="0" rIns="0" bIns="0" rtlCol="0" anchor="t">
              <a:spAutoFit/>
            </a:bodyPr>
            <a:lstStyle/>
            <a:p>
              <a:pPr algn="l">
                <a:lnSpc>
                  <a:spcPts val="4976"/>
                </a:lnSpc>
              </a:pPr>
              <a:r>
                <a:rPr lang="en-US" sz="3492">
                  <a:solidFill>
                    <a:srgbClr val="3257B8"/>
                  </a:solidFill>
                  <a:latin typeface="Times New Roman"/>
                  <a:ea typeface="Times New Roman"/>
                  <a:cs typeface="Times New Roman"/>
                  <a:sym typeface="Times New Roman"/>
                </a:rPr>
                <a:t>Limited specialized student housing programs in Egypt create a pressing need for a solution.</a:t>
              </a:r>
            </a:p>
          </p:txBody>
        </p:sp>
        <p:sp>
          <p:nvSpPr>
            <p:cNvPr id="10" name="AutoShape 10"/>
            <p:cNvSpPr/>
            <p:nvPr/>
          </p:nvSpPr>
          <p:spPr>
            <a:xfrm>
              <a:off x="2370732" y="481885"/>
              <a:ext cx="0" cy="2051710"/>
            </a:xfrm>
            <a:prstGeom prst="line">
              <a:avLst/>
            </a:prstGeom>
            <a:ln w="38100" cap="flat">
              <a:solidFill>
                <a:srgbClr val="3257B8">
                  <a:alpha val="49804"/>
                </a:srgbClr>
              </a:solidFill>
              <a:prstDash val="solid"/>
              <a:headEnd type="none" w="sm" len="sm"/>
              <a:tailEnd type="none" w="sm" len="sm"/>
            </a:ln>
          </p:spPr>
        </p:sp>
      </p:grpSp>
      <p:sp>
        <p:nvSpPr>
          <p:cNvPr id="11" name="TextBox 11"/>
          <p:cNvSpPr txBox="1"/>
          <p:nvPr/>
        </p:nvSpPr>
        <p:spPr>
          <a:xfrm rot="-10800000">
            <a:off x="10870896" y="4740731"/>
            <a:ext cx="1285752" cy="1017153"/>
          </a:xfrm>
          <a:prstGeom prst="rect">
            <a:avLst/>
          </a:prstGeom>
        </p:spPr>
        <p:txBody>
          <a:bodyPr lIns="0" tIns="0" rIns="0" bIns="0" rtlCol="0" anchor="t">
            <a:spAutoFit/>
          </a:bodyPr>
          <a:lstStyle/>
          <a:p>
            <a:pPr algn="ctr">
              <a:lnSpc>
                <a:spcPts val="7814"/>
              </a:lnSpc>
            </a:pPr>
            <a:r>
              <a:rPr lang="en-US" sz="7103">
                <a:solidFill>
                  <a:srgbClr val="3257B8"/>
                </a:solidFill>
                <a:latin typeface="Inter"/>
                <a:ea typeface="Inter"/>
                <a:cs typeface="Inter"/>
                <a:sym typeface="Inter"/>
              </a:rPr>
              <a:t>02</a:t>
            </a:r>
          </a:p>
        </p:txBody>
      </p:sp>
      <p:grpSp>
        <p:nvGrpSpPr>
          <p:cNvPr id="12" name="Group 12"/>
          <p:cNvGrpSpPr/>
          <p:nvPr/>
        </p:nvGrpSpPr>
        <p:grpSpPr>
          <a:xfrm rot="5400000">
            <a:off x="5850004" y="-1367326"/>
            <a:ext cx="2156189" cy="13875247"/>
            <a:chOff x="0" y="0"/>
            <a:chExt cx="355687" cy="2288877"/>
          </a:xfrm>
        </p:grpSpPr>
        <p:sp>
          <p:nvSpPr>
            <p:cNvPr id="13" name="Freeform 13"/>
            <p:cNvSpPr/>
            <p:nvPr/>
          </p:nvSpPr>
          <p:spPr>
            <a:xfrm>
              <a:off x="0" y="0"/>
              <a:ext cx="355687" cy="2288877"/>
            </a:xfrm>
            <a:custGeom>
              <a:avLst/>
              <a:gdLst/>
              <a:ahLst/>
              <a:cxnLst/>
              <a:rect l="l" t="t" r="r" b="b"/>
              <a:pathLst>
                <a:path w="355687" h="2288877">
                  <a:moveTo>
                    <a:pt x="118627" y="19070"/>
                  </a:moveTo>
                  <a:cubicBezTo>
                    <a:pt x="136803" y="7556"/>
                    <a:pt x="157593" y="0"/>
                    <a:pt x="177940" y="0"/>
                  </a:cubicBezTo>
                  <a:cubicBezTo>
                    <a:pt x="198287" y="0"/>
                    <a:pt x="217866" y="6476"/>
                    <a:pt x="235909" y="17990"/>
                  </a:cubicBezTo>
                  <a:cubicBezTo>
                    <a:pt x="236293" y="18350"/>
                    <a:pt x="236677" y="18350"/>
                    <a:pt x="237061" y="18710"/>
                  </a:cubicBezTo>
                  <a:cubicBezTo>
                    <a:pt x="304820" y="64765"/>
                    <a:pt x="354728" y="186379"/>
                    <a:pt x="355687" y="361290"/>
                  </a:cubicBezTo>
                  <a:lnTo>
                    <a:pt x="355687" y="2288877"/>
                  </a:lnTo>
                  <a:lnTo>
                    <a:pt x="0" y="2288877"/>
                  </a:lnTo>
                  <a:lnTo>
                    <a:pt x="0" y="362720"/>
                  </a:lnTo>
                  <a:cubicBezTo>
                    <a:pt x="960" y="185660"/>
                    <a:pt x="50100" y="64045"/>
                    <a:pt x="118627" y="19070"/>
                  </a:cubicBezTo>
                  <a:close/>
                </a:path>
              </a:pathLst>
            </a:custGeom>
            <a:solidFill>
              <a:srgbClr val="E9F4F3"/>
            </a:solidFill>
          </p:spPr>
        </p:sp>
        <p:sp>
          <p:nvSpPr>
            <p:cNvPr id="14" name="TextBox 14"/>
            <p:cNvSpPr txBox="1"/>
            <p:nvPr/>
          </p:nvSpPr>
          <p:spPr>
            <a:xfrm>
              <a:off x="0" y="79375"/>
              <a:ext cx="355687" cy="2209502"/>
            </a:xfrm>
            <a:prstGeom prst="rect">
              <a:avLst/>
            </a:prstGeom>
          </p:spPr>
          <p:txBody>
            <a:bodyPr lIns="77183" tIns="77183" rIns="77183" bIns="77183" rtlCol="0" anchor="ctr"/>
            <a:lstStyle/>
            <a:p>
              <a:pPr algn="ctr">
                <a:lnSpc>
                  <a:spcPts val="2763"/>
                </a:lnSpc>
              </a:pPr>
              <a:endParaRPr/>
            </a:p>
          </p:txBody>
        </p:sp>
      </p:grpSp>
      <p:sp>
        <p:nvSpPr>
          <p:cNvPr id="15" name="TextBox 15"/>
          <p:cNvSpPr txBox="1"/>
          <p:nvPr/>
        </p:nvSpPr>
        <p:spPr>
          <a:xfrm>
            <a:off x="168203" y="5191125"/>
            <a:ext cx="1296962" cy="1017153"/>
          </a:xfrm>
          <a:prstGeom prst="rect">
            <a:avLst/>
          </a:prstGeom>
        </p:spPr>
        <p:txBody>
          <a:bodyPr lIns="0" tIns="0" rIns="0" bIns="0" rtlCol="0" anchor="t">
            <a:spAutoFit/>
          </a:bodyPr>
          <a:lstStyle/>
          <a:p>
            <a:pPr algn="ctr">
              <a:lnSpc>
                <a:spcPts val="7814"/>
              </a:lnSpc>
            </a:pPr>
            <a:r>
              <a:rPr lang="en-US" sz="7103">
                <a:solidFill>
                  <a:srgbClr val="3257B8"/>
                </a:solidFill>
                <a:latin typeface="Inter"/>
                <a:ea typeface="Inter"/>
                <a:cs typeface="Inter"/>
                <a:sym typeface="Inter"/>
              </a:rPr>
              <a:t>02</a:t>
            </a:r>
          </a:p>
        </p:txBody>
      </p:sp>
      <p:sp>
        <p:nvSpPr>
          <p:cNvPr id="16" name="TextBox 16"/>
          <p:cNvSpPr txBox="1"/>
          <p:nvPr/>
        </p:nvSpPr>
        <p:spPr>
          <a:xfrm>
            <a:off x="2701896" y="5172327"/>
            <a:ext cx="10064745" cy="1929027"/>
          </a:xfrm>
          <a:prstGeom prst="rect">
            <a:avLst/>
          </a:prstGeom>
        </p:spPr>
        <p:txBody>
          <a:bodyPr lIns="0" tIns="0" rIns="0" bIns="0" rtlCol="0" anchor="t">
            <a:spAutoFit/>
          </a:bodyPr>
          <a:lstStyle/>
          <a:p>
            <a:pPr algn="l">
              <a:lnSpc>
                <a:spcPts val="4976"/>
              </a:lnSpc>
            </a:pPr>
            <a:r>
              <a:rPr lang="en-US" sz="3492">
                <a:solidFill>
                  <a:srgbClr val="3257B8"/>
                </a:solidFill>
                <a:latin typeface="Times New Roman"/>
                <a:ea typeface="Times New Roman"/>
                <a:cs typeface="Times New Roman"/>
                <a:sym typeface="Times New Roman"/>
              </a:rPr>
              <a:t>A user-friendly platform simplifies the search and booking process, reducing stress for students.</a:t>
            </a:r>
          </a:p>
          <a:p>
            <a:pPr algn="l">
              <a:lnSpc>
                <a:spcPts val="4976"/>
              </a:lnSpc>
            </a:pPr>
            <a:endParaRPr lang="en-US" sz="3492">
              <a:solidFill>
                <a:srgbClr val="3257B8"/>
              </a:solidFill>
              <a:latin typeface="Times New Roman"/>
              <a:ea typeface="Times New Roman"/>
              <a:cs typeface="Times New Roman"/>
              <a:sym typeface="Times New Roman"/>
            </a:endParaRPr>
          </a:p>
        </p:txBody>
      </p:sp>
      <p:sp>
        <p:nvSpPr>
          <p:cNvPr id="17" name="AutoShape 17"/>
          <p:cNvSpPr/>
          <p:nvPr/>
        </p:nvSpPr>
        <p:spPr>
          <a:xfrm>
            <a:off x="1778049" y="4853617"/>
            <a:ext cx="0" cy="1538782"/>
          </a:xfrm>
          <a:prstGeom prst="line">
            <a:avLst/>
          </a:prstGeom>
          <a:ln w="28575" cap="flat">
            <a:solidFill>
              <a:srgbClr val="3257B8">
                <a:alpha val="49804"/>
              </a:srgbClr>
            </a:solidFill>
            <a:prstDash val="solid"/>
            <a:headEnd type="none" w="sm" len="sm"/>
            <a:tailEnd type="none" w="sm" len="sm"/>
          </a:ln>
        </p:spPr>
      </p:sp>
      <p:sp>
        <p:nvSpPr>
          <p:cNvPr id="18" name="TextBox 18"/>
          <p:cNvSpPr txBox="1"/>
          <p:nvPr/>
        </p:nvSpPr>
        <p:spPr>
          <a:xfrm>
            <a:off x="4037383" y="4683581"/>
            <a:ext cx="4913243" cy="570473"/>
          </a:xfrm>
          <a:prstGeom prst="rect">
            <a:avLst/>
          </a:prstGeom>
        </p:spPr>
        <p:txBody>
          <a:bodyPr lIns="0" tIns="0" rIns="0" bIns="0" rtlCol="0" anchor="t">
            <a:spAutoFit/>
          </a:bodyPr>
          <a:lstStyle/>
          <a:p>
            <a:pPr algn="ctr">
              <a:lnSpc>
                <a:spcPts val="3927"/>
              </a:lnSpc>
            </a:pPr>
            <a:r>
              <a:rPr lang="en-US" sz="3427" b="1">
                <a:solidFill>
                  <a:srgbClr val="3257B8"/>
                </a:solidFill>
                <a:latin typeface="Times New Roman Bold"/>
                <a:ea typeface="Times New Roman Bold"/>
                <a:cs typeface="Times New Roman Bold"/>
                <a:sym typeface="Times New Roman Bold"/>
              </a:rPr>
              <a:t>Enhanced Experience</a:t>
            </a:r>
          </a:p>
        </p:txBody>
      </p:sp>
      <p:grpSp>
        <p:nvGrpSpPr>
          <p:cNvPr id="19" name="Group 19"/>
          <p:cNvGrpSpPr/>
          <p:nvPr/>
        </p:nvGrpSpPr>
        <p:grpSpPr>
          <a:xfrm>
            <a:off x="-9525" y="7548016"/>
            <a:ext cx="13875247" cy="2491334"/>
            <a:chOff x="0" y="0"/>
            <a:chExt cx="18500329" cy="3321778"/>
          </a:xfrm>
        </p:grpSpPr>
        <p:grpSp>
          <p:nvGrpSpPr>
            <p:cNvPr id="20" name="Group 20"/>
            <p:cNvGrpSpPr/>
            <p:nvPr/>
          </p:nvGrpSpPr>
          <p:grpSpPr>
            <a:xfrm rot="5400000">
              <a:off x="7812705" y="-7812705"/>
              <a:ext cx="2874918" cy="18500329"/>
              <a:chOff x="0" y="0"/>
              <a:chExt cx="355687" cy="2288877"/>
            </a:xfrm>
          </p:grpSpPr>
          <p:sp>
            <p:nvSpPr>
              <p:cNvPr id="21" name="Freeform 21"/>
              <p:cNvSpPr/>
              <p:nvPr/>
            </p:nvSpPr>
            <p:spPr>
              <a:xfrm>
                <a:off x="0" y="0"/>
                <a:ext cx="355687" cy="2288877"/>
              </a:xfrm>
              <a:custGeom>
                <a:avLst/>
                <a:gdLst/>
                <a:ahLst/>
                <a:cxnLst/>
                <a:rect l="l" t="t" r="r" b="b"/>
                <a:pathLst>
                  <a:path w="355687" h="2288877">
                    <a:moveTo>
                      <a:pt x="118627" y="19070"/>
                    </a:moveTo>
                    <a:cubicBezTo>
                      <a:pt x="136803" y="7556"/>
                      <a:pt x="157593" y="0"/>
                      <a:pt x="177940" y="0"/>
                    </a:cubicBezTo>
                    <a:cubicBezTo>
                      <a:pt x="198287" y="0"/>
                      <a:pt x="217866" y="6476"/>
                      <a:pt x="235909" y="17990"/>
                    </a:cubicBezTo>
                    <a:cubicBezTo>
                      <a:pt x="236293" y="18350"/>
                      <a:pt x="236677" y="18350"/>
                      <a:pt x="237061" y="18710"/>
                    </a:cubicBezTo>
                    <a:cubicBezTo>
                      <a:pt x="304820" y="64765"/>
                      <a:pt x="354728" y="186379"/>
                      <a:pt x="355687" y="361290"/>
                    </a:cubicBezTo>
                    <a:lnTo>
                      <a:pt x="355687" y="2288877"/>
                    </a:lnTo>
                    <a:lnTo>
                      <a:pt x="0" y="2288877"/>
                    </a:lnTo>
                    <a:lnTo>
                      <a:pt x="0" y="362720"/>
                    </a:lnTo>
                    <a:cubicBezTo>
                      <a:pt x="960" y="185660"/>
                      <a:pt x="50100" y="64045"/>
                      <a:pt x="118627" y="19070"/>
                    </a:cubicBezTo>
                    <a:close/>
                  </a:path>
                </a:pathLst>
              </a:custGeom>
              <a:solidFill>
                <a:srgbClr val="E9F4F3"/>
              </a:solidFill>
            </p:spPr>
          </p:sp>
          <p:sp>
            <p:nvSpPr>
              <p:cNvPr id="22" name="TextBox 22"/>
              <p:cNvSpPr txBox="1"/>
              <p:nvPr/>
            </p:nvSpPr>
            <p:spPr>
              <a:xfrm>
                <a:off x="0" y="79375"/>
                <a:ext cx="355687" cy="2209502"/>
              </a:xfrm>
              <a:prstGeom prst="rect">
                <a:avLst/>
              </a:prstGeom>
            </p:spPr>
            <p:txBody>
              <a:bodyPr lIns="77183" tIns="77183" rIns="77183" bIns="77183" rtlCol="0" anchor="ctr"/>
              <a:lstStyle/>
              <a:p>
                <a:pPr algn="ctr">
                  <a:lnSpc>
                    <a:spcPts val="2763"/>
                  </a:lnSpc>
                </a:pPr>
                <a:endParaRPr/>
              </a:p>
            </p:txBody>
          </p:sp>
        </p:grpSp>
        <p:sp>
          <p:nvSpPr>
            <p:cNvPr id="23" name="TextBox 23"/>
            <p:cNvSpPr txBox="1"/>
            <p:nvPr/>
          </p:nvSpPr>
          <p:spPr>
            <a:xfrm>
              <a:off x="224271" y="997392"/>
              <a:ext cx="1729282" cy="1375254"/>
            </a:xfrm>
            <a:prstGeom prst="rect">
              <a:avLst/>
            </a:prstGeom>
          </p:spPr>
          <p:txBody>
            <a:bodyPr lIns="0" tIns="0" rIns="0" bIns="0" rtlCol="0" anchor="t">
              <a:spAutoFit/>
            </a:bodyPr>
            <a:lstStyle/>
            <a:p>
              <a:pPr algn="ctr">
                <a:lnSpc>
                  <a:spcPts val="7814"/>
                </a:lnSpc>
              </a:pPr>
              <a:r>
                <a:rPr lang="en-US" sz="7103">
                  <a:solidFill>
                    <a:srgbClr val="3257B8"/>
                  </a:solidFill>
                  <a:latin typeface="Inter"/>
                  <a:ea typeface="Inter"/>
                  <a:cs typeface="Inter"/>
                  <a:sym typeface="Inter"/>
                </a:rPr>
                <a:t>03</a:t>
              </a:r>
            </a:p>
          </p:txBody>
        </p:sp>
        <p:sp>
          <p:nvSpPr>
            <p:cNvPr id="24" name="TextBox 24"/>
            <p:cNvSpPr txBox="1"/>
            <p:nvPr/>
          </p:nvSpPr>
          <p:spPr>
            <a:xfrm>
              <a:off x="6108268" y="198661"/>
              <a:ext cx="4666530" cy="1394813"/>
            </a:xfrm>
            <a:prstGeom prst="rect">
              <a:avLst/>
            </a:prstGeom>
          </p:spPr>
          <p:txBody>
            <a:bodyPr lIns="0" tIns="0" rIns="0" bIns="0" rtlCol="0" anchor="t">
              <a:spAutoFit/>
            </a:bodyPr>
            <a:lstStyle/>
            <a:p>
              <a:pPr algn="ctr">
                <a:lnSpc>
                  <a:spcPts val="3924"/>
                </a:lnSpc>
              </a:pPr>
              <a:r>
                <a:rPr lang="en-US" sz="3427" b="1">
                  <a:solidFill>
                    <a:srgbClr val="3257B8"/>
                  </a:solidFill>
                  <a:latin typeface="Times New Roman Bold"/>
                  <a:ea typeface="Times New Roman Bold"/>
                  <a:cs typeface="Times New Roman Bold"/>
                  <a:sym typeface="Times New Roman Bold"/>
                </a:rPr>
                <a:t>Positive Impact</a:t>
              </a:r>
            </a:p>
            <a:p>
              <a:pPr algn="ctr">
                <a:lnSpc>
                  <a:spcPts val="3927"/>
                </a:lnSpc>
              </a:pPr>
              <a:endParaRPr lang="en-US" sz="3427" b="1">
                <a:solidFill>
                  <a:srgbClr val="3257B8"/>
                </a:solidFill>
                <a:latin typeface="Times New Roman Bold"/>
                <a:ea typeface="Times New Roman Bold"/>
                <a:cs typeface="Times New Roman Bold"/>
                <a:sym typeface="Times New Roman Bold"/>
              </a:endParaRPr>
            </a:p>
          </p:txBody>
        </p:sp>
        <p:sp>
          <p:nvSpPr>
            <p:cNvPr id="25" name="TextBox 25"/>
            <p:cNvSpPr txBox="1"/>
            <p:nvPr/>
          </p:nvSpPr>
          <p:spPr>
            <a:xfrm>
              <a:off x="3609714" y="797367"/>
              <a:ext cx="12230451" cy="2524412"/>
            </a:xfrm>
            <a:prstGeom prst="rect">
              <a:avLst/>
            </a:prstGeom>
          </p:spPr>
          <p:txBody>
            <a:bodyPr lIns="0" tIns="0" rIns="0" bIns="0" rtlCol="0" anchor="t">
              <a:spAutoFit/>
            </a:bodyPr>
            <a:lstStyle/>
            <a:p>
              <a:pPr algn="l">
                <a:lnSpc>
                  <a:spcPts val="4976"/>
                </a:lnSpc>
              </a:pPr>
              <a:r>
                <a:rPr lang="en-US" sz="3492">
                  <a:solidFill>
                    <a:srgbClr val="3257B8"/>
                  </a:solidFill>
                  <a:latin typeface="Times New Roman"/>
                  <a:ea typeface="Times New Roman"/>
                  <a:cs typeface="Times New Roman"/>
                  <a:sym typeface="Times New Roman"/>
                </a:rPr>
                <a:t>The project aims to improve student lives by offering safe and suitable housing options.</a:t>
              </a:r>
            </a:p>
            <a:p>
              <a:pPr algn="l">
                <a:lnSpc>
                  <a:spcPts val="4976"/>
                </a:lnSpc>
              </a:pPr>
              <a:endParaRPr lang="en-US" sz="3492">
                <a:solidFill>
                  <a:srgbClr val="3257B8"/>
                </a:solidFill>
                <a:latin typeface="Times New Roman"/>
                <a:ea typeface="Times New Roman"/>
                <a:cs typeface="Times New Roman"/>
                <a:sym typeface="Times New Roman"/>
              </a:endParaRPr>
            </a:p>
          </p:txBody>
        </p:sp>
        <p:sp>
          <p:nvSpPr>
            <p:cNvPr id="26" name="AutoShape 26"/>
            <p:cNvSpPr/>
            <p:nvPr/>
          </p:nvSpPr>
          <p:spPr>
            <a:xfrm>
              <a:off x="2370732" y="481885"/>
              <a:ext cx="0" cy="2051710"/>
            </a:xfrm>
            <a:prstGeom prst="line">
              <a:avLst/>
            </a:prstGeom>
            <a:ln w="38100" cap="flat">
              <a:solidFill>
                <a:srgbClr val="3257B8">
                  <a:alpha val="49804"/>
                </a:srgbClr>
              </a:solidFill>
              <a:prstDash val="solid"/>
              <a:headEnd type="none" w="sm" len="sm"/>
              <a:tailEnd type="none" w="sm" len="sm"/>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388" y="8581460"/>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155401" y="-820381"/>
            <a:ext cx="5826380" cy="3411081"/>
          </a:xfrm>
          <a:custGeom>
            <a:avLst/>
            <a:gdLst/>
            <a:ahLst/>
            <a:cxnLst/>
            <a:rect l="l" t="t" r="r" b="b"/>
            <a:pathLst>
              <a:path w="5826380" h="3411081">
                <a:moveTo>
                  <a:pt x="5826380" y="3411080"/>
                </a:moveTo>
                <a:lnTo>
                  <a:pt x="0" y="3411080"/>
                </a:lnTo>
                <a:lnTo>
                  <a:pt x="0" y="0"/>
                </a:lnTo>
                <a:lnTo>
                  <a:pt x="5826380" y="0"/>
                </a:lnTo>
                <a:lnTo>
                  <a:pt x="5826380" y="341108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153021" y="2240979"/>
            <a:ext cx="7392694" cy="7017321"/>
            <a:chOff x="0" y="0"/>
            <a:chExt cx="9856925" cy="9356428"/>
          </a:xfrm>
        </p:grpSpPr>
        <p:grpSp>
          <p:nvGrpSpPr>
            <p:cNvPr id="5" name="Group 5"/>
            <p:cNvGrpSpPr/>
            <p:nvPr/>
          </p:nvGrpSpPr>
          <p:grpSpPr>
            <a:xfrm>
              <a:off x="0" y="1531906"/>
              <a:ext cx="9856925" cy="7824522"/>
              <a:chOff x="0" y="0"/>
              <a:chExt cx="1058427" cy="840190"/>
            </a:xfrm>
          </p:grpSpPr>
          <p:sp>
            <p:nvSpPr>
              <p:cNvPr id="6" name="Freeform 6"/>
              <p:cNvSpPr/>
              <p:nvPr/>
            </p:nvSpPr>
            <p:spPr>
              <a:xfrm>
                <a:off x="0" y="0"/>
                <a:ext cx="1058427" cy="840190"/>
              </a:xfrm>
              <a:custGeom>
                <a:avLst/>
                <a:gdLst/>
                <a:ahLst/>
                <a:cxnLst/>
                <a:rect l="l" t="t" r="r" b="b"/>
                <a:pathLst>
                  <a:path w="1058427" h="840190">
                    <a:moveTo>
                      <a:pt x="53409" y="0"/>
                    </a:moveTo>
                    <a:lnTo>
                      <a:pt x="1005018" y="0"/>
                    </a:lnTo>
                    <a:cubicBezTo>
                      <a:pt x="1019183" y="0"/>
                      <a:pt x="1032768" y="5627"/>
                      <a:pt x="1042784" y="15643"/>
                    </a:cubicBezTo>
                    <a:cubicBezTo>
                      <a:pt x="1052800" y="25659"/>
                      <a:pt x="1058427" y="39244"/>
                      <a:pt x="1058427" y="53409"/>
                    </a:cubicBezTo>
                    <a:lnTo>
                      <a:pt x="1058427" y="786780"/>
                    </a:lnTo>
                    <a:cubicBezTo>
                      <a:pt x="1058427" y="800945"/>
                      <a:pt x="1052800" y="814530"/>
                      <a:pt x="1042784" y="824546"/>
                    </a:cubicBezTo>
                    <a:cubicBezTo>
                      <a:pt x="1032768" y="834563"/>
                      <a:pt x="1019183" y="840190"/>
                      <a:pt x="1005018" y="840190"/>
                    </a:cubicBezTo>
                    <a:lnTo>
                      <a:pt x="53409" y="840190"/>
                    </a:lnTo>
                    <a:cubicBezTo>
                      <a:pt x="39244" y="840190"/>
                      <a:pt x="25659" y="834563"/>
                      <a:pt x="15643" y="824546"/>
                    </a:cubicBezTo>
                    <a:cubicBezTo>
                      <a:pt x="5627" y="814530"/>
                      <a:pt x="0" y="800945"/>
                      <a:pt x="0" y="786780"/>
                    </a:cubicBezTo>
                    <a:lnTo>
                      <a:pt x="0" y="53409"/>
                    </a:lnTo>
                    <a:cubicBezTo>
                      <a:pt x="0" y="39244"/>
                      <a:pt x="5627" y="25659"/>
                      <a:pt x="15643" y="15643"/>
                    </a:cubicBezTo>
                    <a:cubicBezTo>
                      <a:pt x="25659" y="5627"/>
                      <a:pt x="39244" y="0"/>
                      <a:pt x="53409" y="0"/>
                    </a:cubicBezTo>
                    <a:close/>
                  </a:path>
                </a:pathLst>
              </a:custGeom>
              <a:solidFill>
                <a:srgbClr val="E9F4F3"/>
              </a:solidFill>
            </p:spPr>
          </p:sp>
          <p:sp>
            <p:nvSpPr>
              <p:cNvPr id="7" name="TextBox 7"/>
              <p:cNvSpPr txBox="1"/>
              <p:nvPr/>
            </p:nvSpPr>
            <p:spPr>
              <a:xfrm>
                <a:off x="0" y="-38100"/>
                <a:ext cx="1058427" cy="878290"/>
              </a:xfrm>
              <a:prstGeom prst="rect">
                <a:avLst/>
              </a:prstGeom>
            </p:spPr>
            <p:txBody>
              <a:bodyPr lIns="93450" tIns="93450" rIns="93450" bIns="93450" rtlCol="0" anchor="ctr"/>
              <a:lstStyle/>
              <a:p>
                <a:pPr algn="ctr">
                  <a:lnSpc>
                    <a:spcPts val="3079"/>
                  </a:lnSpc>
                </a:pPr>
                <a:endParaRPr/>
              </a:p>
            </p:txBody>
          </p:sp>
        </p:grpSp>
        <p:grpSp>
          <p:nvGrpSpPr>
            <p:cNvPr id="8" name="Group 8"/>
            <p:cNvGrpSpPr/>
            <p:nvPr/>
          </p:nvGrpSpPr>
          <p:grpSpPr>
            <a:xfrm>
              <a:off x="1143738" y="0"/>
              <a:ext cx="7569448" cy="3063812"/>
              <a:chOff x="0" y="0"/>
              <a:chExt cx="812800" cy="328989"/>
            </a:xfrm>
          </p:grpSpPr>
          <p:sp>
            <p:nvSpPr>
              <p:cNvPr id="9" name="Freeform 9"/>
              <p:cNvSpPr/>
              <p:nvPr/>
            </p:nvSpPr>
            <p:spPr>
              <a:xfrm>
                <a:off x="0" y="0"/>
                <a:ext cx="812800" cy="328989"/>
              </a:xfrm>
              <a:custGeom>
                <a:avLst/>
                <a:gdLst/>
                <a:ahLst/>
                <a:cxnLst/>
                <a:rect l="l" t="t" r="r" b="b"/>
                <a:pathLst>
                  <a:path w="812800" h="328989">
                    <a:moveTo>
                      <a:pt x="69549" y="0"/>
                    </a:moveTo>
                    <a:lnTo>
                      <a:pt x="743251" y="0"/>
                    </a:lnTo>
                    <a:cubicBezTo>
                      <a:pt x="781662" y="0"/>
                      <a:pt x="812800" y="31138"/>
                      <a:pt x="812800" y="69549"/>
                    </a:cubicBezTo>
                    <a:lnTo>
                      <a:pt x="812800" y="259440"/>
                    </a:lnTo>
                    <a:cubicBezTo>
                      <a:pt x="812800" y="297851"/>
                      <a:pt x="781662" y="328989"/>
                      <a:pt x="743251" y="328989"/>
                    </a:cubicBezTo>
                    <a:lnTo>
                      <a:pt x="69549" y="328989"/>
                    </a:lnTo>
                    <a:cubicBezTo>
                      <a:pt x="31138" y="328989"/>
                      <a:pt x="0" y="297851"/>
                      <a:pt x="0" y="259440"/>
                    </a:cubicBezTo>
                    <a:lnTo>
                      <a:pt x="0" y="69549"/>
                    </a:lnTo>
                    <a:cubicBezTo>
                      <a:pt x="0" y="31138"/>
                      <a:pt x="31138" y="0"/>
                      <a:pt x="69549" y="0"/>
                    </a:cubicBezTo>
                    <a:close/>
                  </a:path>
                </a:pathLst>
              </a:custGeom>
              <a:solidFill>
                <a:srgbClr val="4987E6"/>
              </a:solidFill>
            </p:spPr>
          </p:sp>
          <p:sp>
            <p:nvSpPr>
              <p:cNvPr id="10" name="TextBox 10"/>
              <p:cNvSpPr txBox="1"/>
              <p:nvPr/>
            </p:nvSpPr>
            <p:spPr>
              <a:xfrm>
                <a:off x="0" y="-133350"/>
                <a:ext cx="812800" cy="462339"/>
              </a:xfrm>
              <a:prstGeom prst="rect">
                <a:avLst/>
              </a:prstGeom>
            </p:spPr>
            <p:txBody>
              <a:bodyPr lIns="93450" tIns="93450" rIns="93450" bIns="93450" rtlCol="0" anchor="ctr"/>
              <a:lstStyle/>
              <a:p>
                <a:pPr algn="ctr">
                  <a:lnSpc>
                    <a:spcPts val="4899"/>
                  </a:lnSpc>
                </a:pPr>
                <a:endParaRPr lang="en-US" sz="3499" b="1" dirty="0">
                  <a:solidFill>
                    <a:srgbClr val="FFFFFF"/>
                  </a:solidFill>
                  <a:latin typeface="Times New Roman Bold"/>
                  <a:ea typeface="Times New Roman Bold"/>
                  <a:cs typeface="Times New Roman Bold"/>
                  <a:sym typeface="Times New Roman Bold"/>
                </a:endParaRPr>
              </a:p>
              <a:p>
                <a:pPr algn="ctr">
                  <a:lnSpc>
                    <a:spcPts val="4899"/>
                  </a:lnSpc>
                </a:pPr>
                <a:r>
                  <a:rPr lang="en-US" sz="3499" b="1" dirty="0">
                    <a:solidFill>
                      <a:srgbClr val="FFFFFF"/>
                    </a:solidFill>
                    <a:latin typeface="Times New Roman Bold"/>
                    <a:ea typeface="Times New Roman Bold"/>
                    <a:cs typeface="Times New Roman Bold"/>
                    <a:sym typeface="Times New Roman Bold"/>
                  </a:rPr>
                  <a:t>Solution</a:t>
                </a:r>
              </a:p>
            </p:txBody>
          </p:sp>
        </p:grpSp>
        <p:sp>
          <p:nvSpPr>
            <p:cNvPr id="11" name="TextBox 11"/>
            <p:cNvSpPr txBox="1"/>
            <p:nvPr/>
          </p:nvSpPr>
          <p:spPr>
            <a:xfrm>
              <a:off x="918302" y="3235987"/>
              <a:ext cx="8020320" cy="5988050"/>
            </a:xfrm>
            <a:prstGeom prst="rect">
              <a:avLst/>
            </a:prstGeom>
          </p:spPr>
          <p:txBody>
            <a:bodyPr lIns="0" tIns="0" rIns="0" bIns="0" rtlCol="0" anchor="t">
              <a:spAutoFit/>
            </a:bodyPr>
            <a:lstStyle/>
            <a:p>
              <a:pPr algn="l">
                <a:lnSpc>
                  <a:spcPts val="3900"/>
                </a:lnSpc>
              </a:pPr>
              <a:r>
                <a:rPr lang="en-US" sz="3000" spc="117">
                  <a:solidFill>
                    <a:srgbClr val="08377C"/>
                  </a:solidFill>
                  <a:latin typeface="Times New Roman"/>
                  <a:ea typeface="Times New Roman"/>
                  <a:cs typeface="Times New Roman"/>
                  <a:sym typeface="Times New Roman"/>
                </a:rPr>
                <a:t>The mobile app aims to address these challenges by offering a centralized platform for finding perfect matches between students and landlords, connecting with compatible roommates, and securely booking off-campus housing.</a:t>
              </a:r>
            </a:p>
            <a:p>
              <a:pPr algn="l">
                <a:lnSpc>
                  <a:spcPts val="3900"/>
                </a:lnSpc>
              </a:pPr>
              <a:endParaRPr lang="en-US" sz="3000" spc="117">
                <a:solidFill>
                  <a:srgbClr val="08377C"/>
                </a:solidFill>
                <a:latin typeface="Times New Roman"/>
                <a:ea typeface="Times New Roman"/>
                <a:cs typeface="Times New Roman"/>
                <a:sym typeface="Times New Roman"/>
              </a:endParaRPr>
            </a:p>
          </p:txBody>
        </p:sp>
      </p:grpSp>
      <p:grpSp>
        <p:nvGrpSpPr>
          <p:cNvPr id="12" name="Group 12"/>
          <p:cNvGrpSpPr/>
          <p:nvPr/>
        </p:nvGrpSpPr>
        <p:grpSpPr>
          <a:xfrm>
            <a:off x="1358042" y="2240979"/>
            <a:ext cx="7392694" cy="7017321"/>
            <a:chOff x="0" y="0"/>
            <a:chExt cx="9856925" cy="9356428"/>
          </a:xfrm>
        </p:grpSpPr>
        <p:grpSp>
          <p:nvGrpSpPr>
            <p:cNvPr id="13" name="Group 13"/>
            <p:cNvGrpSpPr/>
            <p:nvPr/>
          </p:nvGrpSpPr>
          <p:grpSpPr>
            <a:xfrm>
              <a:off x="0" y="1531906"/>
              <a:ext cx="9856925" cy="7824522"/>
              <a:chOff x="0" y="0"/>
              <a:chExt cx="1058427" cy="840190"/>
            </a:xfrm>
          </p:grpSpPr>
          <p:sp>
            <p:nvSpPr>
              <p:cNvPr id="14" name="Freeform 14"/>
              <p:cNvSpPr/>
              <p:nvPr/>
            </p:nvSpPr>
            <p:spPr>
              <a:xfrm>
                <a:off x="0" y="0"/>
                <a:ext cx="1058427" cy="840190"/>
              </a:xfrm>
              <a:custGeom>
                <a:avLst/>
                <a:gdLst/>
                <a:ahLst/>
                <a:cxnLst/>
                <a:rect l="l" t="t" r="r" b="b"/>
                <a:pathLst>
                  <a:path w="1058427" h="840190">
                    <a:moveTo>
                      <a:pt x="53409" y="0"/>
                    </a:moveTo>
                    <a:lnTo>
                      <a:pt x="1005018" y="0"/>
                    </a:lnTo>
                    <a:cubicBezTo>
                      <a:pt x="1019183" y="0"/>
                      <a:pt x="1032768" y="5627"/>
                      <a:pt x="1042784" y="15643"/>
                    </a:cubicBezTo>
                    <a:cubicBezTo>
                      <a:pt x="1052800" y="25659"/>
                      <a:pt x="1058427" y="39244"/>
                      <a:pt x="1058427" y="53409"/>
                    </a:cubicBezTo>
                    <a:lnTo>
                      <a:pt x="1058427" y="786780"/>
                    </a:lnTo>
                    <a:cubicBezTo>
                      <a:pt x="1058427" y="800945"/>
                      <a:pt x="1052800" y="814530"/>
                      <a:pt x="1042784" y="824546"/>
                    </a:cubicBezTo>
                    <a:cubicBezTo>
                      <a:pt x="1032768" y="834563"/>
                      <a:pt x="1019183" y="840190"/>
                      <a:pt x="1005018" y="840190"/>
                    </a:cubicBezTo>
                    <a:lnTo>
                      <a:pt x="53409" y="840190"/>
                    </a:lnTo>
                    <a:cubicBezTo>
                      <a:pt x="39244" y="840190"/>
                      <a:pt x="25659" y="834563"/>
                      <a:pt x="15643" y="824546"/>
                    </a:cubicBezTo>
                    <a:cubicBezTo>
                      <a:pt x="5627" y="814530"/>
                      <a:pt x="0" y="800945"/>
                      <a:pt x="0" y="786780"/>
                    </a:cubicBezTo>
                    <a:lnTo>
                      <a:pt x="0" y="53409"/>
                    </a:lnTo>
                    <a:cubicBezTo>
                      <a:pt x="0" y="39244"/>
                      <a:pt x="5627" y="25659"/>
                      <a:pt x="15643" y="15643"/>
                    </a:cubicBezTo>
                    <a:cubicBezTo>
                      <a:pt x="25659" y="5627"/>
                      <a:pt x="39244" y="0"/>
                      <a:pt x="53409" y="0"/>
                    </a:cubicBezTo>
                    <a:close/>
                  </a:path>
                </a:pathLst>
              </a:custGeom>
              <a:solidFill>
                <a:srgbClr val="E9F4F3"/>
              </a:solidFill>
            </p:spPr>
          </p:sp>
          <p:sp>
            <p:nvSpPr>
              <p:cNvPr id="15" name="TextBox 15"/>
              <p:cNvSpPr txBox="1"/>
              <p:nvPr/>
            </p:nvSpPr>
            <p:spPr>
              <a:xfrm>
                <a:off x="0" y="-38100"/>
                <a:ext cx="1058427" cy="878290"/>
              </a:xfrm>
              <a:prstGeom prst="rect">
                <a:avLst/>
              </a:prstGeom>
            </p:spPr>
            <p:txBody>
              <a:bodyPr lIns="93450" tIns="93450" rIns="93450" bIns="93450" rtlCol="0" anchor="ctr"/>
              <a:lstStyle/>
              <a:p>
                <a:pPr algn="ctr">
                  <a:lnSpc>
                    <a:spcPts val="3079"/>
                  </a:lnSpc>
                </a:pPr>
                <a:endParaRPr/>
              </a:p>
            </p:txBody>
          </p:sp>
        </p:grpSp>
        <p:grpSp>
          <p:nvGrpSpPr>
            <p:cNvPr id="16" name="Group 16"/>
            <p:cNvGrpSpPr/>
            <p:nvPr/>
          </p:nvGrpSpPr>
          <p:grpSpPr>
            <a:xfrm>
              <a:off x="1143738" y="0"/>
              <a:ext cx="7569448" cy="3063812"/>
              <a:chOff x="0" y="0"/>
              <a:chExt cx="812800" cy="328989"/>
            </a:xfrm>
          </p:grpSpPr>
          <p:sp>
            <p:nvSpPr>
              <p:cNvPr id="17" name="Freeform 17"/>
              <p:cNvSpPr/>
              <p:nvPr/>
            </p:nvSpPr>
            <p:spPr>
              <a:xfrm>
                <a:off x="0" y="0"/>
                <a:ext cx="812800" cy="328989"/>
              </a:xfrm>
              <a:custGeom>
                <a:avLst/>
                <a:gdLst/>
                <a:ahLst/>
                <a:cxnLst/>
                <a:rect l="l" t="t" r="r" b="b"/>
                <a:pathLst>
                  <a:path w="812800" h="328989">
                    <a:moveTo>
                      <a:pt x="69549" y="0"/>
                    </a:moveTo>
                    <a:lnTo>
                      <a:pt x="743251" y="0"/>
                    </a:lnTo>
                    <a:cubicBezTo>
                      <a:pt x="781662" y="0"/>
                      <a:pt x="812800" y="31138"/>
                      <a:pt x="812800" y="69549"/>
                    </a:cubicBezTo>
                    <a:lnTo>
                      <a:pt x="812800" y="259440"/>
                    </a:lnTo>
                    <a:cubicBezTo>
                      <a:pt x="812800" y="297851"/>
                      <a:pt x="781662" y="328989"/>
                      <a:pt x="743251" y="328989"/>
                    </a:cubicBezTo>
                    <a:lnTo>
                      <a:pt x="69549" y="328989"/>
                    </a:lnTo>
                    <a:cubicBezTo>
                      <a:pt x="31138" y="328989"/>
                      <a:pt x="0" y="297851"/>
                      <a:pt x="0" y="259440"/>
                    </a:cubicBezTo>
                    <a:lnTo>
                      <a:pt x="0" y="69549"/>
                    </a:lnTo>
                    <a:cubicBezTo>
                      <a:pt x="0" y="31138"/>
                      <a:pt x="31138" y="0"/>
                      <a:pt x="69549" y="0"/>
                    </a:cubicBezTo>
                    <a:close/>
                  </a:path>
                </a:pathLst>
              </a:custGeom>
              <a:solidFill>
                <a:srgbClr val="4987E6"/>
              </a:solidFill>
            </p:spPr>
          </p:sp>
          <p:sp>
            <p:nvSpPr>
              <p:cNvPr id="18" name="TextBox 18"/>
              <p:cNvSpPr txBox="1"/>
              <p:nvPr/>
            </p:nvSpPr>
            <p:spPr>
              <a:xfrm>
                <a:off x="0" y="-133350"/>
                <a:ext cx="812800" cy="462339"/>
              </a:xfrm>
              <a:prstGeom prst="rect">
                <a:avLst/>
              </a:prstGeom>
            </p:spPr>
            <p:txBody>
              <a:bodyPr lIns="93450" tIns="93450" rIns="93450" bIns="93450" rtlCol="0" anchor="ctr"/>
              <a:lstStyle/>
              <a:p>
                <a:pPr algn="ctr">
                  <a:lnSpc>
                    <a:spcPts val="4899"/>
                  </a:lnSpc>
                </a:pPr>
                <a:endParaRPr lang="en-US" sz="3499" b="1" dirty="0">
                  <a:solidFill>
                    <a:srgbClr val="FFFFFF"/>
                  </a:solidFill>
                  <a:latin typeface="Times New Roman Bold"/>
                  <a:ea typeface="Times New Roman Bold"/>
                  <a:cs typeface="Times New Roman Bold"/>
                  <a:sym typeface="Times New Roman Bold"/>
                </a:endParaRPr>
              </a:p>
              <a:p>
                <a:pPr algn="ctr">
                  <a:lnSpc>
                    <a:spcPts val="4899"/>
                  </a:lnSpc>
                </a:pPr>
                <a:r>
                  <a:rPr lang="en-US" sz="3499" b="1" dirty="0">
                    <a:solidFill>
                      <a:srgbClr val="FFFFFF"/>
                    </a:solidFill>
                    <a:latin typeface="Times New Roman Bold"/>
                    <a:ea typeface="Times New Roman Bold"/>
                    <a:cs typeface="Times New Roman Bold"/>
                    <a:sym typeface="Times New Roman Bold"/>
                  </a:rPr>
                  <a:t>Problem</a:t>
                </a:r>
              </a:p>
            </p:txBody>
          </p:sp>
        </p:grpSp>
        <p:sp>
          <p:nvSpPr>
            <p:cNvPr id="19" name="TextBox 19"/>
            <p:cNvSpPr txBox="1"/>
            <p:nvPr/>
          </p:nvSpPr>
          <p:spPr>
            <a:xfrm>
              <a:off x="692867" y="3999095"/>
              <a:ext cx="8020320" cy="4152308"/>
            </a:xfrm>
            <a:prstGeom prst="rect">
              <a:avLst/>
            </a:prstGeom>
          </p:spPr>
          <p:txBody>
            <a:bodyPr lIns="0" tIns="0" rIns="0" bIns="0" rtlCol="0" anchor="t">
              <a:spAutoFit/>
            </a:bodyPr>
            <a:lstStyle/>
            <a:p>
              <a:pPr algn="l">
                <a:lnSpc>
                  <a:spcPts val="4060"/>
                </a:lnSpc>
              </a:pPr>
              <a:r>
                <a:rPr lang="en-US" sz="3099" spc="120">
                  <a:solidFill>
                    <a:srgbClr val="08377C"/>
                  </a:solidFill>
                  <a:latin typeface="Times New Roman"/>
                  <a:ea typeface="Times New Roman"/>
                  <a:cs typeface="Times New Roman"/>
                  <a:sym typeface="Times New Roman"/>
                </a:rPr>
                <a:t>Students face challenges like finding suitable housing, communication inefficiencies, roommate compatibility issues, and insecure booking processes.</a:t>
              </a:r>
            </a:p>
            <a:p>
              <a:pPr algn="l">
                <a:lnSpc>
                  <a:spcPts val="4060"/>
                </a:lnSpc>
              </a:pPr>
              <a:endParaRPr lang="en-US" sz="3099" spc="120">
                <a:solidFill>
                  <a:srgbClr val="08377C"/>
                </a:solidFill>
                <a:latin typeface="Times New Roman"/>
                <a:ea typeface="Times New Roman"/>
                <a:cs typeface="Times New Roman"/>
                <a:sym typeface="Times New Roman"/>
              </a:endParaRPr>
            </a:p>
          </p:txBody>
        </p:sp>
      </p:grpSp>
      <p:sp>
        <p:nvSpPr>
          <p:cNvPr id="20" name="TextBox 20"/>
          <p:cNvSpPr txBox="1"/>
          <p:nvPr/>
        </p:nvSpPr>
        <p:spPr>
          <a:xfrm>
            <a:off x="394149" y="358523"/>
            <a:ext cx="16303526" cy="1590482"/>
          </a:xfrm>
          <a:prstGeom prst="rect">
            <a:avLst/>
          </a:prstGeom>
        </p:spPr>
        <p:txBody>
          <a:bodyPr lIns="0" tIns="0" rIns="0" bIns="0" rtlCol="0" anchor="t">
            <a:spAutoFit/>
          </a:bodyPr>
          <a:lstStyle/>
          <a:p>
            <a:pPr algn="l">
              <a:lnSpc>
                <a:spcPts val="5986"/>
              </a:lnSpc>
            </a:pPr>
            <a:r>
              <a:rPr lang="en-US" sz="4800" u="sng">
                <a:solidFill>
                  <a:srgbClr val="3257B8"/>
                </a:solidFill>
                <a:latin typeface="Times New Roman"/>
                <a:ea typeface="Times New Roman"/>
                <a:cs typeface="Times New Roman"/>
                <a:sym typeface="Times New Roman"/>
              </a:rPr>
              <a:t>Finding Off-Campus Housing: The Challenges and Our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35180" y="8308226"/>
            <a:ext cx="982771" cy="0"/>
          </a:xfrm>
          <a:prstGeom prst="line">
            <a:avLst/>
          </a:prstGeom>
          <a:ln w="9525" cap="flat">
            <a:solidFill>
              <a:srgbClr val="FFFFFF"/>
            </a:solidFill>
            <a:prstDash val="solid"/>
            <a:headEnd type="none" w="sm" len="sm"/>
            <a:tailEnd type="none" w="sm" len="sm"/>
          </a:ln>
        </p:spPr>
      </p:sp>
      <p:sp>
        <p:nvSpPr>
          <p:cNvPr id="3" name="Freeform 3"/>
          <p:cNvSpPr/>
          <p:nvPr/>
        </p:nvSpPr>
        <p:spPr>
          <a:xfrm>
            <a:off x="-542784" y="8230346"/>
            <a:ext cx="5826380" cy="3411081"/>
          </a:xfrm>
          <a:custGeom>
            <a:avLst/>
            <a:gdLst/>
            <a:ahLst/>
            <a:cxnLst/>
            <a:rect l="l" t="t" r="r" b="b"/>
            <a:pathLst>
              <a:path w="5826380" h="3411081">
                <a:moveTo>
                  <a:pt x="0" y="0"/>
                </a:moveTo>
                <a:lnTo>
                  <a:pt x="5826380" y="0"/>
                </a:lnTo>
                <a:lnTo>
                  <a:pt x="5826380" y="3411080"/>
                </a:lnTo>
                <a:lnTo>
                  <a:pt x="0" y="3411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flipV="1">
            <a:off x="12836660" y="0"/>
            <a:ext cx="5826380" cy="3411081"/>
          </a:xfrm>
          <a:custGeom>
            <a:avLst/>
            <a:gdLst/>
            <a:ahLst/>
            <a:cxnLst/>
            <a:rect l="l" t="t" r="r" b="b"/>
            <a:pathLst>
              <a:path w="5826380" h="3411081">
                <a:moveTo>
                  <a:pt x="5826380" y="3411081"/>
                </a:moveTo>
                <a:lnTo>
                  <a:pt x="0" y="3411081"/>
                </a:lnTo>
                <a:lnTo>
                  <a:pt x="0" y="0"/>
                </a:lnTo>
                <a:lnTo>
                  <a:pt x="5826380" y="0"/>
                </a:lnTo>
                <a:lnTo>
                  <a:pt x="5826380" y="341108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descr="preencoded.png"/>
          <p:cNvSpPr/>
          <p:nvPr/>
        </p:nvSpPr>
        <p:spPr>
          <a:xfrm>
            <a:off x="8172361" y="3200857"/>
            <a:ext cx="1069601" cy="1069601"/>
          </a:xfrm>
          <a:custGeom>
            <a:avLst/>
            <a:gdLst/>
            <a:ahLst/>
            <a:cxnLst/>
            <a:rect l="l" t="t" r="r" b="b"/>
            <a:pathLst>
              <a:path w="1069601" h="1069601">
                <a:moveTo>
                  <a:pt x="0" y="0"/>
                </a:moveTo>
                <a:lnTo>
                  <a:pt x="1069601" y="0"/>
                </a:lnTo>
                <a:lnTo>
                  <a:pt x="1069601" y="1069601"/>
                </a:lnTo>
                <a:lnTo>
                  <a:pt x="0" y="1069601"/>
                </a:lnTo>
                <a:lnTo>
                  <a:pt x="0" y="0"/>
                </a:lnTo>
                <a:close/>
              </a:path>
            </a:pathLst>
          </a:custGeom>
          <a:blipFill>
            <a:blip r:embed="rId4"/>
            <a:stretch>
              <a:fillRect/>
            </a:stretch>
          </a:blipFill>
        </p:spPr>
      </p:sp>
      <p:sp>
        <p:nvSpPr>
          <p:cNvPr id="6" name="TextBox 6"/>
          <p:cNvSpPr txBox="1"/>
          <p:nvPr/>
        </p:nvSpPr>
        <p:spPr>
          <a:xfrm>
            <a:off x="7244657" y="5041472"/>
            <a:ext cx="3757018" cy="1090877"/>
          </a:xfrm>
          <a:prstGeom prst="rect">
            <a:avLst/>
          </a:prstGeom>
        </p:spPr>
        <p:txBody>
          <a:bodyPr lIns="0" tIns="0" rIns="0" bIns="0" rtlCol="0" anchor="t">
            <a:spAutoFit/>
          </a:bodyPr>
          <a:lstStyle/>
          <a:p>
            <a:pPr algn="l">
              <a:lnSpc>
                <a:spcPts val="4010"/>
              </a:lnSpc>
            </a:pPr>
            <a:r>
              <a:rPr lang="en-US" sz="3499" b="1">
                <a:solidFill>
                  <a:srgbClr val="15213F"/>
                </a:solidFill>
                <a:latin typeface="Times New Roman Bold"/>
                <a:ea typeface="Times New Roman Bold"/>
                <a:cs typeface="Times New Roman Bold"/>
                <a:sym typeface="Times New Roman Bold"/>
              </a:rPr>
              <a:t>Streamline Rental Process</a:t>
            </a:r>
          </a:p>
        </p:txBody>
      </p:sp>
      <p:sp>
        <p:nvSpPr>
          <p:cNvPr id="7" name="TextBox 7"/>
          <p:cNvSpPr txBox="1"/>
          <p:nvPr/>
        </p:nvSpPr>
        <p:spPr>
          <a:xfrm>
            <a:off x="7244657" y="6645503"/>
            <a:ext cx="4307257" cy="2705100"/>
          </a:xfrm>
          <a:prstGeom prst="rect">
            <a:avLst/>
          </a:prstGeom>
        </p:spPr>
        <p:txBody>
          <a:bodyPr lIns="0" tIns="0" rIns="0" bIns="0" rtlCol="0" anchor="t">
            <a:spAutoFit/>
          </a:bodyPr>
          <a:lstStyle/>
          <a:p>
            <a:pPr algn="l">
              <a:lnSpc>
                <a:spcPts val="4274"/>
              </a:lnSpc>
            </a:pPr>
            <a:r>
              <a:rPr lang="en-US" sz="2999">
                <a:solidFill>
                  <a:srgbClr val="15213F"/>
                </a:solidFill>
                <a:latin typeface="Times New Roman"/>
                <a:ea typeface="Times New Roman"/>
                <a:cs typeface="Times New Roman"/>
                <a:sym typeface="Times New Roman"/>
              </a:rPr>
              <a:t>Allow students to book housing and make payments through the app, offering rental management tools.</a:t>
            </a:r>
          </a:p>
        </p:txBody>
      </p:sp>
      <p:sp>
        <p:nvSpPr>
          <p:cNvPr id="8" name="Freeform 8" descr="preencoded.png"/>
          <p:cNvSpPr/>
          <p:nvPr/>
        </p:nvSpPr>
        <p:spPr>
          <a:xfrm>
            <a:off x="2187745" y="3200857"/>
            <a:ext cx="1069601" cy="1069601"/>
          </a:xfrm>
          <a:custGeom>
            <a:avLst/>
            <a:gdLst/>
            <a:ahLst/>
            <a:cxnLst/>
            <a:rect l="l" t="t" r="r" b="b"/>
            <a:pathLst>
              <a:path w="1069601" h="1069601">
                <a:moveTo>
                  <a:pt x="0" y="0"/>
                </a:moveTo>
                <a:lnTo>
                  <a:pt x="1069601" y="0"/>
                </a:lnTo>
                <a:lnTo>
                  <a:pt x="1069601" y="1069601"/>
                </a:lnTo>
                <a:lnTo>
                  <a:pt x="0" y="1069601"/>
                </a:lnTo>
                <a:lnTo>
                  <a:pt x="0" y="0"/>
                </a:lnTo>
                <a:close/>
              </a:path>
            </a:pathLst>
          </a:custGeom>
          <a:blipFill>
            <a:blip r:embed="rId5"/>
            <a:stretch>
              <a:fillRect/>
            </a:stretch>
          </a:blipFill>
        </p:spPr>
      </p:sp>
      <p:sp>
        <p:nvSpPr>
          <p:cNvPr id="9" name="TextBox 9"/>
          <p:cNvSpPr txBox="1"/>
          <p:nvPr/>
        </p:nvSpPr>
        <p:spPr>
          <a:xfrm>
            <a:off x="1526727" y="5089375"/>
            <a:ext cx="3756869" cy="1090877"/>
          </a:xfrm>
          <a:prstGeom prst="rect">
            <a:avLst/>
          </a:prstGeom>
        </p:spPr>
        <p:txBody>
          <a:bodyPr lIns="0" tIns="0" rIns="0" bIns="0" rtlCol="0" anchor="t">
            <a:spAutoFit/>
          </a:bodyPr>
          <a:lstStyle/>
          <a:p>
            <a:pPr algn="l">
              <a:lnSpc>
                <a:spcPts val="4010"/>
              </a:lnSpc>
            </a:pPr>
            <a:r>
              <a:rPr lang="en-US" sz="3499" b="1">
                <a:solidFill>
                  <a:srgbClr val="15213F"/>
                </a:solidFill>
                <a:latin typeface="Times New Roman Bold"/>
                <a:ea typeface="Times New Roman Bold"/>
                <a:cs typeface="Times New Roman Bold"/>
                <a:sym typeface="Times New Roman Bold"/>
              </a:rPr>
              <a:t>Facilitate Housing Search</a:t>
            </a:r>
          </a:p>
        </p:txBody>
      </p:sp>
      <p:sp>
        <p:nvSpPr>
          <p:cNvPr id="10" name="TextBox 10"/>
          <p:cNvSpPr txBox="1"/>
          <p:nvPr/>
        </p:nvSpPr>
        <p:spPr>
          <a:xfrm>
            <a:off x="1378912" y="6695871"/>
            <a:ext cx="3756869" cy="2171700"/>
          </a:xfrm>
          <a:prstGeom prst="rect">
            <a:avLst/>
          </a:prstGeom>
        </p:spPr>
        <p:txBody>
          <a:bodyPr lIns="0" tIns="0" rIns="0" bIns="0" rtlCol="0" anchor="t">
            <a:spAutoFit/>
          </a:bodyPr>
          <a:lstStyle/>
          <a:p>
            <a:pPr algn="l">
              <a:lnSpc>
                <a:spcPts val="4274"/>
              </a:lnSpc>
            </a:pPr>
            <a:r>
              <a:rPr lang="en-US" sz="2999">
                <a:solidFill>
                  <a:srgbClr val="15213F"/>
                </a:solidFill>
                <a:latin typeface="Times New Roman"/>
                <a:ea typeface="Times New Roman"/>
                <a:cs typeface="Times New Roman"/>
                <a:sym typeface="Times New Roman"/>
              </a:rPr>
              <a:t>Provide a search interface with criteria like location, price, and amenities.</a:t>
            </a:r>
          </a:p>
        </p:txBody>
      </p:sp>
      <p:sp>
        <p:nvSpPr>
          <p:cNvPr id="11" name="Freeform 11" descr="preencoded.png"/>
          <p:cNvSpPr/>
          <p:nvPr/>
        </p:nvSpPr>
        <p:spPr>
          <a:xfrm>
            <a:off x="13725056" y="3200857"/>
            <a:ext cx="1069601" cy="1069601"/>
          </a:xfrm>
          <a:custGeom>
            <a:avLst/>
            <a:gdLst/>
            <a:ahLst/>
            <a:cxnLst/>
            <a:rect l="l" t="t" r="r" b="b"/>
            <a:pathLst>
              <a:path w="1069601" h="1069601">
                <a:moveTo>
                  <a:pt x="0" y="0"/>
                </a:moveTo>
                <a:lnTo>
                  <a:pt x="1069601" y="0"/>
                </a:lnTo>
                <a:lnTo>
                  <a:pt x="1069601" y="1069601"/>
                </a:lnTo>
                <a:lnTo>
                  <a:pt x="0" y="1069601"/>
                </a:lnTo>
                <a:lnTo>
                  <a:pt x="0" y="0"/>
                </a:lnTo>
                <a:close/>
              </a:path>
            </a:pathLst>
          </a:custGeom>
          <a:blipFill>
            <a:blip r:embed="rId6"/>
            <a:stretch>
              <a:fillRect/>
            </a:stretch>
          </a:blipFill>
        </p:spPr>
      </p:sp>
      <p:sp>
        <p:nvSpPr>
          <p:cNvPr id="12" name="TextBox 12"/>
          <p:cNvSpPr txBox="1"/>
          <p:nvPr/>
        </p:nvSpPr>
        <p:spPr>
          <a:xfrm>
            <a:off x="13005493" y="4911017"/>
            <a:ext cx="3757018" cy="1090877"/>
          </a:xfrm>
          <a:prstGeom prst="rect">
            <a:avLst/>
          </a:prstGeom>
        </p:spPr>
        <p:txBody>
          <a:bodyPr lIns="0" tIns="0" rIns="0" bIns="0" rtlCol="0" anchor="t">
            <a:spAutoFit/>
          </a:bodyPr>
          <a:lstStyle/>
          <a:p>
            <a:pPr algn="l">
              <a:lnSpc>
                <a:spcPts val="4010"/>
              </a:lnSpc>
            </a:pPr>
            <a:r>
              <a:rPr lang="en-US" sz="3499" b="1">
                <a:solidFill>
                  <a:srgbClr val="15213F"/>
                </a:solidFill>
                <a:latin typeface="Times New Roman Bold"/>
                <a:ea typeface="Times New Roman Bold"/>
                <a:cs typeface="Times New Roman Bold"/>
                <a:sym typeface="Times New Roman Bold"/>
              </a:rPr>
              <a:t>Improve Search Accuracy</a:t>
            </a:r>
          </a:p>
        </p:txBody>
      </p:sp>
      <p:sp>
        <p:nvSpPr>
          <p:cNvPr id="13" name="TextBox 13"/>
          <p:cNvSpPr txBox="1"/>
          <p:nvPr/>
        </p:nvSpPr>
        <p:spPr>
          <a:xfrm>
            <a:off x="13005493" y="6645503"/>
            <a:ext cx="3757018" cy="2171700"/>
          </a:xfrm>
          <a:prstGeom prst="rect">
            <a:avLst/>
          </a:prstGeom>
        </p:spPr>
        <p:txBody>
          <a:bodyPr lIns="0" tIns="0" rIns="0" bIns="0" rtlCol="0" anchor="t">
            <a:spAutoFit/>
          </a:bodyPr>
          <a:lstStyle/>
          <a:p>
            <a:pPr algn="l">
              <a:lnSpc>
                <a:spcPts val="4274"/>
              </a:lnSpc>
            </a:pPr>
            <a:r>
              <a:rPr lang="en-US" sz="2999">
                <a:solidFill>
                  <a:srgbClr val="15213F"/>
                </a:solidFill>
                <a:latin typeface="Times New Roman"/>
                <a:ea typeface="Times New Roman"/>
                <a:cs typeface="Times New Roman"/>
                <a:sym typeface="Times New Roman"/>
              </a:rPr>
              <a:t>Use AI to analyze user preferences and provide personalized search results.</a:t>
            </a:r>
          </a:p>
        </p:txBody>
      </p:sp>
      <p:sp>
        <p:nvSpPr>
          <p:cNvPr id="14" name="TextBox 14"/>
          <p:cNvSpPr txBox="1"/>
          <p:nvPr/>
        </p:nvSpPr>
        <p:spPr>
          <a:xfrm>
            <a:off x="-286773" y="655650"/>
            <a:ext cx="7088237" cy="1049891"/>
          </a:xfrm>
          <a:prstGeom prst="rect">
            <a:avLst/>
          </a:prstGeom>
        </p:spPr>
        <p:txBody>
          <a:bodyPr lIns="0" tIns="0" rIns="0" bIns="0" rtlCol="0" anchor="t">
            <a:spAutoFit/>
          </a:bodyPr>
          <a:lstStyle/>
          <a:p>
            <a:pPr algn="r">
              <a:lnSpc>
                <a:spcPts val="7483"/>
              </a:lnSpc>
            </a:pPr>
            <a:r>
              <a:rPr lang="en-US" sz="5999" u="sng">
                <a:solidFill>
                  <a:srgbClr val="3257B8"/>
                </a:solidFill>
                <a:latin typeface="Times New Roman"/>
                <a:ea typeface="Times New Roman"/>
                <a:cs typeface="Times New Roman"/>
                <a:sym typeface="Times New Roman"/>
              </a:rPr>
              <a:t>Project 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43284" y="180270"/>
            <a:ext cx="13287284" cy="998220"/>
          </a:xfrm>
          <a:prstGeom prst="rect">
            <a:avLst/>
          </a:prstGeom>
        </p:spPr>
        <p:txBody>
          <a:bodyPr lIns="0" tIns="0" rIns="0" bIns="0" rtlCol="0" anchor="t">
            <a:spAutoFit/>
          </a:bodyPr>
          <a:lstStyle/>
          <a:p>
            <a:pPr algn="ctr">
              <a:lnSpc>
                <a:spcPts val="6839"/>
              </a:lnSpc>
            </a:pPr>
            <a:r>
              <a:rPr lang="en-US" sz="5999" u="sng">
                <a:solidFill>
                  <a:srgbClr val="3257B8"/>
                </a:solidFill>
                <a:latin typeface="Times New Roman"/>
                <a:ea typeface="Times New Roman"/>
                <a:cs typeface="Times New Roman"/>
                <a:sym typeface="Times New Roman"/>
              </a:rPr>
              <a:t>Methodology</a:t>
            </a:r>
          </a:p>
        </p:txBody>
      </p:sp>
      <p:grpSp>
        <p:nvGrpSpPr>
          <p:cNvPr id="3" name="Group 3"/>
          <p:cNvGrpSpPr/>
          <p:nvPr/>
        </p:nvGrpSpPr>
        <p:grpSpPr>
          <a:xfrm>
            <a:off x="12122731" y="4381225"/>
            <a:ext cx="3840646" cy="1977999"/>
            <a:chOff x="0" y="0"/>
            <a:chExt cx="789100" cy="406400"/>
          </a:xfrm>
        </p:grpSpPr>
        <p:sp>
          <p:nvSpPr>
            <p:cNvPr id="4" name="Freeform 4"/>
            <p:cNvSpPr/>
            <p:nvPr/>
          </p:nvSpPr>
          <p:spPr>
            <a:xfrm>
              <a:off x="0" y="0"/>
              <a:ext cx="789100" cy="406400"/>
            </a:xfrm>
            <a:custGeom>
              <a:avLst/>
              <a:gdLst/>
              <a:ahLst/>
              <a:cxnLst/>
              <a:rect l="l" t="t" r="r" b="b"/>
              <a:pathLst>
                <a:path w="789100" h="406400">
                  <a:moveTo>
                    <a:pt x="585900" y="0"/>
                  </a:moveTo>
                  <a:lnTo>
                    <a:pt x="0" y="0"/>
                  </a:lnTo>
                  <a:lnTo>
                    <a:pt x="0" y="406400"/>
                  </a:lnTo>
                  <a:lnTo>
                    <a:pt x="585900" y="406400"/>
                  </a:lnTo>
                  <a:lnTo>
                    <a:pt x="789100" y="203200"/>
                  </a:lnTo>
                  <a:lnTo>
                    <a:pt x="585900" y="0"/>
                  </a:lnTo>
                  <a:close/>
                </a:path>
              </a:pathLst>
            </a:custGeom>
            <a:solidFill>
              <a:srgbClr val="6C78CF"/>
            </a:solidFill>
          </p:spPr>
        </p:sp>
        <p:sp>
          <p:nvSpPr>
            <p:cNvPr id="5" name="TextBox 5"/>
            <p:cNvSpPr txBox="1"/>
            <p:nvPr/>
          </p:nvSpPr>
          <p:spPr>
            <a:xfrm>
              <a:off x="0" y="-66675"/>
              <a:ext cx="674800" cy="473075"/>
            </a:xfrm>
            <a:prstGeom prst="rect">
              <a:avLst/>
            </a:prstGeom>
          </p:spPr>
          <p:txBody>
            <a:bodyPr lIns="52525" tIns="52525" rIns="52525" bIns="52525" rtlCol="0" anchor="ctr"/>
            <a:lstStyle/>
            <a:p>
              <a:pPr algn="ctr">
                <a:lnSpc>
                  <a:spcPts val="2100"/>
                </a:lnSpc>
                <a:spcBef>
                  <a:spcPct val="0"/>
                </a:spcBef>
              </a:pPr>
              <a:endParaRPr/>
            </a:p>
          </p:txBody>
        </p:sp>
      </p:grpSp>
      <p:grpSp>
        <p:nvGrpSpPr>
          <p:cNvPr id="6" name="Group 6"/>
          <p:cNvGrpSpPr/>
          <p:nvPr/>
        </p:nvGrpSpPr>
        <p:grpSpPr>
          <a:xfrm>
            <a:off x="10458822" y="4381225"/>
            <a:ext cx="3584232" cy="1977999"/>
            <a:chOff x="0" y="0"/>
            <a:chExt cx="736417" cy="406400"/>
          </a:xfrm>
        </p:grpSpPr>
        <p:sp>
          <p:nvSpPr>
            <p:cNvPr id="7" name="Freeform 7"/>
            <p:cNvSpPr/>
            <p:nvPr/>
          </p:nvSpPr>
          <p:spPr>
            <a:xfrm>
              <a:off x="0" y="0"/>
              <a:ext cx="736417" cy="406400"/>
            </a:xfrm>
            <a:custGeom>
              <a:avLst/>
              <a:gdLst/>
              <a:ahLst/>
              <a:cxnLst/>
              <a:rect l="l" t="t" r="r" b="b"/>
              <a:pathLst>
                <a:path w="736417" h="406400">
                  <a:moveTo>
                    <a:pt x="533217" y="0"/>
                  </a:moveTo>
                  <a:lnTo>
                    <a:pt x="0" y="0"/>
                  </a:lnTo>
                  <a:lnTo>
                    <a:pt x="0" y="406400"/>
                  </a:lnTo>
                  <a:lnTo>
                    <a:pt x="533217" y="406400"/>
                  </a:lnTo>
                  <a:lnTo>
                    <a:pt x="736417" y="203200"/>
                  </a:lnTo>
                  <a:lnTo>
                    <a:pt x="533217" y="0"/>
                  </a:lnTo>
                  <a:close/>
                </a:path>
              </a:pathLst>
            </a:custGeom>
            <a:solidFill>
              <a:srgbClr val="7788D8"/>
            </a:solidFill>
          </p:spPr>
        </p:sp>
        <p:sp>
          <p:nvSpPr>
            <p:cNvPr id="8" name="TextBox 8"/>
            <p:cNvSpPr txBox="1"/>
            <p:nvPr/>
          </p:nvSpPr>
          <p:spPr>
            <a:xfrm>
              <a:off x="0" y="-66675"/>
              <a:ext cx="622117" cy="473075"/>
            </a:xfrm>
            <a:prstGeom prst="rect">
              <a:avLst/>
            </a:prstGeom>
          </p:spPr>
          <p:txBody>
            <a:bodyPr lIns="52525" tIns="52525" rIns="52525" bIns="52525" rtlCol="0" anchor="ctr"/>
            <a:lstStyle/>
            <a:p>
              <a:pPr algn="ctr">
                <a:lnSpc>
                  <a:spcPts val="2100"/>
                </a:lnSpc>
                <a:spcBef>
                  <a:spcPct val="0"/>
                </a:spcBef>
              </a:pPr>
              <a:endParaRPr/>
            </a:p>
          </p:txBody>
        </p:sp>
      </p:grpSp>
      <p:grpSp>
        <p:nvGrpSpPr>
          <p:cNvPr id="9" name="Group 9"/>
          <p:cNvGrpSpPr/>
          <p:nvPr/>
        </p:nvGrpSpPr>
        <p:grpSpPr>
          <a:xfrm>
            <a:off x="8794912" y="4381225"/>
            <a:ext cx="3456026" cy="1977999"/>
            <a:chOff x="0" y="0"/>
            <a:chExt cx="710076" cy="406400"/>
          </a:xfrm>
        </p:grpSpPr>
        <p:sp>
          <p:nvSpPr>
            <p:cNvPr id="10" name="Freeform 10"/>
            <p:cNvSpPr/>
            <p:nvPr/>
          </p:nvSpPr>
          <p:spPr>
            <a:xfrm>
              <a:off x="0" y="0"/>
              <a:ext cx="710076" cy="406400"/>
            </a:xfrm>
            <a:custGeom>
              <a:avLst/>
              <a:gdLst/>
              <a:ahLst/>
              <a:cxnLst/>
              <a:rect l="l" t="t" r="r" b="b"/>
              <a:pathLst>
                <a:path w="710076" h="406400">
                  <a:moveTo>
                    <a:pt x="506876" y="0"/>
                  </a:moveTo>
                  <a:lnTo>
                    <a:pt x="0" y="0"/>
                  </a:lnTo>
                  <a:lnTo>
                    <a:pt x="0" y="406400"/>
                  </a:lnTo>
                  <a:lnTo>
                    <a:pt x="506876" y="406400"/>
                  </a:lnTo>
                  <a:lnTo>
                    <a:pt x="710076" y="203200"/>
                  </a:lnTo>
                  <a:lnTo>
                    <a:pt x="506876" y="0"/>
                  </a:lnTo>
                  <a:close/>
                </a:path>
              </a:pathLst>
            </a:custGeom>
            <a:solidFill>
              <a:srgbClr val="65D0E8"/>
            </a:solidFill>
          </p:spPr>
        </p:sp>
        <p:sp>
          <p:nvSpPr>
            <p:cNvPr id="11" name="TextBox 11"/>
            <p:cNvSpPr txBox="1"/>
            <p:nvPr/>
          </p:nvSpPr>
          <p:spPr>
            <a:xfrm>
              <a:off x="0" y="-66675"/>
              <a:ext cx="595776" cy="473075"/>
            </a:xfrm>
            <a:prstGeom prst="rect">
              <a:avLst/>
            </a:prstGeom>
          </p:spPr>
          <p:txBody>
            <a:bodyPr lIns="52525" tIns="52525" rIns="52525" bIns="52525" rtlCol="0" anchor="ctr"/>
            <a:lstStyle/>
            <a:p>
              <a:pPr algn="ctr">
                <a:lnSpc>
                  <a:spcPts val="2100"/>
                </a:lnSpc>
                <a:spcBef>
                  <a:spcPct val="0"/>
                </a:spcBef>
              </a:pPr>
              <a:endParaRPr/>
            </a:p>
          </p:txBody>
        </p:sp>
      </p:grpSp>
      <p:grpSp>
        <p:nvGrpSpPr>
          <p:cNvPr id="12" name="Group 12"/>
          <p:cNvGrpSpPr/>
          <p:nvPr/>
        </p:nvGrpSpPr>
        <p:grpSpPr>
          <a:xfrm>
            <a:off x="7131003" y="4381225"/>
            <a:ext cx="3424906" cy="1977999"/>
            <a:chOff x="0" y="0"/>
            <a:chExt cx="703682" cy="406400"/>
          </a:xfrm>
        </p:grpSpPr>
        <p:sp>
          <p:nvSpPr>
            <p:cNvPr id="13" name="Freeform 13"/>
            <p:cNvSpPr/>
            <p:nvPr/>
          </p:nvSpPr>
          <p:spPr>
            <a:xfrm>
              <a:off x="0" y="0"/>
              <a:ext cx="703682" cy="406400"/>
            </a:xfrm>
            <a:custGeom>
              <a:avLst/>
              <a:gdLst/>
              <a:ahLst/>
              <a:cxnLst/>
              <a:rect l="l" t="t" r="r" b="b"/>
              <a:pathLst>
                <a:path w="703682" h="406400">
                  <a:moveTo>
                    <a:pt x="500482" y="0"/>
                  </a:moveTo>
                  <a:lnTo>
                    <a:pt x="0" y="0"/>
                  </a:lnTo>
                  <a:lnTo>
                    <a:pt x="0" y="406400"/>
                  </a:lnTo>
                  <a:lnTo>
                    <a:pt x="500482" y="406400"/>
                  </a:lnTo>
                  <a:lnTo>
                    <a:pt x="703682" y="203200"/>
                  </a:lnTo>
                  <a:lnTo>
                    <a:pt x="500482" y="0"/>
                  </a:lnTo>
                  <a:close/>
                </a:path>
              </a:pathLst>
            </a:custGeom>
            <a:solidFill>
              <a:srgbClr val="3EB3EB"/>
            </a:solidFill>
          </p:spPr>
        </p:sp>
        <p:sp>
          <p:nvSpPr>
            <p:cNvPr id="14" name="TextBox 14"/>
            <p:cNvSpPr txBox="1"/>
            <p:nvPr/>
          </p:nvSpPr>
          <p:spPr>
            <a:xfrm>
              <a:off x="0" y="-66675"/>
              <a:ext cx="589382" cy="473075"/>
            </a:xfrm>
            <a:prstGeom prst="rect">
              <a:avLst/>
            </a:prstGeom>
          </p:spPr>
          <p:txBody>
            <a:bodyPr lIns="52525" tIns="52525" rIns="52525" bIns="52525" rtlCol="0" anchor="ctr"/>
            <a:lstStyle/>
            <a:p>
              <a:pPr algn="ctr">
                <a:lnSpc>
                  <a:spcPts val="2100"/>
                </a:lnSpc>
                <a:spcBef>
                  <a:spcPct val="0"/>
                </a:spcBef>
              </a:pPr>
              <a:endParaRPr/>
            </a:p>
          </p:txBody>
        </p:sp>
      </p:grpSp>
      <p:sp>
        <p:nvSpPr>
          <p:cNvPr id="15" name="AutoShape 15"/>
          <p:cNvSpPr/>
          <p:nvPr/>
        </p:nvSpPr>
        <p:spPr>
          <a:xfrm flipV="1">
            <a:off x="7116715" y="2619344"/>
            <a:ext cx="0" cy="2313384"/>
          </a:xfrm>
          <a:prstGeom prst="line">
            <a:avLst/>
          </a:prstGeom>
          <a:ln w="28575" cap="flat">
            <a:solidFill>
              <a:srgbClr val="547A96"/>
            </a:solidFill>
            <a:prstDash val="lgDash"/>
            <a:headEnd type="none" w="sm" len="sm"/>
            <a:tailEnd type="triangle" w="lg" len="med"/>
          </a:ln>
        </p:spPr>
      </p:sp>
      <p:grpSp>
        <p:nvGrpSpPr>
          <p:cNvPr id="16" name="Group 16"/>
          <p:cNvGrpSpPr/>
          <p:nvPr/>
        </p:nvGrpSpPr>
        <p:grpSpPr>
          <a:xfrm>
            <a:off x="5467093" y="4381225"/>
            <a:ext cx="3473732" cy="1977999"/>
            <a:chOff x="0" y="0"/>
            <a:chExt cx="713713" cy="406400"/>
          </a:xfrm>
        </p:grpSpPr>
        <p:sp>
          <p:nvSpPr>
            <p:cNvPr id="17" name="Freeform 17"/>
            <p:cNvSpPr/>
            <p:nvPr/>
          </p:nvSpPr>
          <p:spPr>
            <a:xfrm>
              <a:off x="0" y="0"/>
              <a:ext cx="713713" cy="406400"/>
            </a:xfrm>
            <a:custGeom>
              <a:avLst/>
              <a:gdLst/>
              <a:ahLst/>
              <a:cxnLst/>
              <a:rect l="l" t="t" r="r" b="b"/>
              <a:pathLst>
                <a:path w="713713" h="406400">
                  <a:moveTo>
                    <a:pt x="510513" y="0"/>
                  </a:moveTo>
                  <a:lnTo>
                    <a:pt x="0" y="0"/>
                  </a:lnTo>
                  <a:lnTo>
                    <a:pt x="0" y="406400"/>
                  </a:lnTo>
                  <a:lnTo>
                    <a:pt x="510513" y="406400"/>
                  </a:lnTo>
                  <a:lnTo>
                    <a:pt x="713713" y="203200"/>
                  </a:lnTo>
                  <a:lnTo>
                    <a:pt x="510513" y="0"/>
                  </a:lnTo>
                  <a:close/>
                </a:path>
              </a:pathLst>
            </a:custGeom>
            <a:solidFill>
              <a:srgbClr val="38B6FF"/>
            </a:solidFill>
          </p:spPr>
        </p:sp>
        <p:sp>
          <p:nvSpPr>
            <p:cNvPr id="18" name="TextBox 18"/>
            <p:cNvSpPr txBox="1"/>
            <p:nvPr/>
          </p:nvSpPr>
          <p:spPr>
            <a:xfrm>
              <a:off x="0" y="-66675"/>
              <a:ext cx="599413" cy="473075"/>
            </a:xfrm>
            <a:prstGeom prst="rect">
              <a:avLst/>
            </a:prstGeom>
          </p:spPr>
          <p:txBody>
            <a:bodyPr lIns="52525" tIns="52525" rIns="52525" bIns="52525" rtlCol="0" anchor="ctr"/>
            <a:lstStyle/>
            <a:p>
              <a:pPr algn="ctr">
                <a:lnSpc>
                  <a:spcPts val="2100"/>
                </a:lnSpc>
                <a:spcBef>
                  <a:spcPct val="0"/>
                </a:spcBef>
              </a:pPr>
              <a:endParaRPr/>
            </a:p>
          </p:txBody>
        </p:sp>
      </p:grpSp>
      <p:grpSp>
        <p:nvGrpSpPr>
          <p:cNvPr id="19" name="Group 19"/>
          <p:cNvGrpSpPr/>
          <p:nvPr/>
        </p:nvGrpSpPr>
        <p:grpSpPr>
          <a:xfrm>
            <a:off x="3803184" y="4381225"/>
            <a:ext cx="3655451" cy="1977999"/>
            <a:chOff x="0" y="0"/>
            <a:chExt cx="751050" cy="406400"/>
          </a:xfrm>
        </p:grpSpPr>
        <p:sp>
          <p:nvSpPr>
            <p:cNvPr id="20" name="Freeform 20"/>
            <p:cNvSpPr/>
            <p:nvPr/>
          </p:nvSpPr>
          <p:spPr>
            <a:xfrm>
              <a:off x="0" y="0"/>
              <a:ext cx="751050" cy="406400"/>
            </a:xfrm>
            <a:custGeom>
              <a:avLst/>
              <a:gdLst/>
              <a:ahLst/>
              <a:cxnLst/>
              <a:rect l="l" t="t" r="r" b="b"/>
              <a:pathLst>
                <a:path w="751050" h="406400">
                  <a:moveTo>
                    <a:pt x="547850" y="0"/>
                  </a:moveTo>
                  <a:lnTo>
                    <a:pt x="0" y="0"/>
                  </a:lnTo>
                  <a:lnTo>
                    <a:pt x="0" y="406400"/>
                  </a:lnTo>
                  <a:lnTo>
                    <a:pt x="547850" y="406400"/>
                  </a:lnTo>
                  <a:lnTo>
                    <a:pt x="751050" y="203200"/>
                  </a:lnTo>
                  <a:lnTo>
                    <a:pt x="547850" y="0"/>
                  </a:lnTo>
                  <a:close/>
                </a:path>
              </a:pathLst>
            </a:custGeom>
            <a:solidFill>
              <a:srgbClr val="70CBFF"/>
            </a:solidFill>
          </p:spPr>
        </p:sp>
        <p:sp>
          <p:nvSpPr>
            <p:cNvPr id="21" name="TextBox 21"/>
            <p:cNvSpPr txBox="1"/>
            <p:nvPr/>
          </p:nvSpPr>
          <p:spPr>
            <a:xfrm>
              <a:off x="0" y="-66675"/>
              <a:ext cx="636750" cy="473075"/>
            </a:xfrm>
            <a:prstGeom prst="rect">
              <a:avLst/>
            </a:prstGeom>
          </p:spPr>
          <p:txBody>
            <a:bodyPr lIns="52525" tIns="52525" rIns="52525" bIns="52525" rtlCol="0" anchor="ctr"/>
            <a:lstStyle/>
            <a:p>
              <a:pPr algn="ctr">
                <a:lnSpc>
                  <a:spcPts val="2100"/>
                </a:lnSpc>
                <a:spcBef>
                  <a:spcPct val="0"/>
                </a:spcBef>
              </a:pPr>
              <a:endParaRPr/>
            </a:p>
          </p:txBody>
        </p:sp>
      </p:grpSp>
      <p:grpSp>
        <p:nvGrpSpPr>
          <p:cNvPr id="22" name="Group 22"/>
          <p:cNvGrpSpPr/>
          <p:nvPr/>
        </p:nvGrpSpPr>
        <p:grpSpPr>
          <a:xfrm>
            <a:off x="2126822" y="4369876"/>
            <a:ext cx="3352724" cy="1977999"/>
            <a:chOff x="0" y="0"/>
            <a:chExt cx="688851" cy="406400"/>
          </a:xfrm>
        </p:grpSpPr>
        <p:sp>
          <p:nvSpPr>
            <p:cNvPr id="23" name="Freeform 23"/>
            <p:cNvSpPr/>
            <p:nvPr/>
          </p:nvSpPr>
          <p:spPr>
            <a:xfrm>
              <a:off x="0" y="0"/>
              <a:ext cx="688851" cy="406400"/>
            </a:xfrm>
            <a:custGeom>
              <a:avLst/>
              <a:gdLst/>
              <a:ahLst/>
              <a:cxnLst/>
              <a:rect l="l" t="t" r="r" b="b"/>
              <a:pathLst>
                <a:path w="688851" h="406400">
                  <a:moveTo>
                    <a:pt x="485651" y="0"/>
                  </a:moveTo>
                  <a:lnTo>
                    <a:pt x="0" y="0"/>
                  </a:lnTo>
                  <a:lnTo>
                    <a:pt x="0" y="406400"/>
                  </a:lnTo>
                  <a:lnTo>
                    <a:pt x="485651" y="406400"/>
                  </a:lnTo>
                  <a:lnTo>
                    <a:pt x="688851" y="203200"/>
                  </a:lnTo>
                  <a:lnTo>
                    <a:pt x="485651" y="0"/>
                  </a:lnTo>
                  <a:close/>
                </a:path>
              </a:pathLst>
            </a:custGeom>
            <a:solidFill>
              <a:srgbClr val="0081CC"/>
            </a:solidFill>
          </p:spPr>
        </p:sp>
        <p:sp>
          <p:nvSpPr>
            <p:cNvPr id="24" name="TextBox 24"/>
            <p:cNvSpPr txBox="1"/>
            <p:nvPr/>
          </p:nvSpPr>
          <p:spPr>
            <a:xfrm>
              <a:off x="0" y="-66675"/>
              <a:ext cx="574551" cy="473075"/>
            </a:xfrm>
            <a:prstGeom prst="rect">
              <a:avLst/>
            </a:prstGeom>
          </p:spPr>
          <p:txBody>
            <a:bodyPr lIns="52525" tIns="52525" rIns="52525" bIns="52525" rtlCol="0" anchor="ctr"/>
            <a:lstStyle/>
            <a:p>
              <a:pPr algn="ctr">
                <a:lnSpc>
                  <a:spcPts val="2100"/>
                </a:lnSpc>
                <a:spcBef>
                  <a:spcPct val="0"/>
                </a:spcBef>
              </a:pPr>
              <a:endParaRPr/>
            </a:p>
          </p:txBody>
        </p:sp>
      </p:grpSp>
      <p:sp>
        <p:nvSpPr>
          <p:cNvPr id="25" name="Freeform 25"/>
          <p:cNvSpPr/>
          <p:nvPr/>
        </p:nvSpPr>
        <p:spPr>
          <a:xfrm>
            <a:off x="7709709" y="4932728"/>
            <a:ext cx="679623" cy="845565"/>
          </a:xfrm>
          <a:custGeom>
            <a:avLst/>
            <a:gdLst/>
            <a:ahLst/>
            <a:cxnLst/>
            <a:rect l="l" t="t" r="r" b="b"/>
            <a:pathLst>
              <a:path w="679623" h="845565">
                <a:moveTo>
                  <a:pt x="0" y="0"/>
                </a:moveTo>
                <a:lnTo>
                  <a:pt x="679623" y="0"/>
                </a:lnTo>
                <a:lnTo>
                  <a:pt x="679623" y="845565"/>
                </a:lnTo>
                <a:lnTo>
                  <a:pt x="0" y="845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9191898" y="5040190"/>
            <a:ext cx="686955" cy="713719"/>
          </a:xfrm>
          <a:custGeom>
            <a:avLst/>
            <a:gdLst/>
            <a:ahLst/>
            <a:cxnLst/>
            <a:rect l="l" t="t" r="r" b="b"/>
            <a:pathLst>
              <a:path w="686955" h="713719">
                <a:moveTo>
                  <a:pt x="0" y="0"/>
                </a:moveTo>
                <a:lnTo>
                  <a:pt x="686955" y="0"/>
                </a:lnTo>
                <a:lnTo>
                  <a:pt x="686955" y="713719"/>
                </a:lnTo>
                <a:lnTo>
                  <a:pt x="0" y="713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4537108" y="5058797"/>
            <a:ext cx="695112" cy="695112"/>
          </a:xfrm>
          <a:custGeom>
            <a:avLst/>
            <a:gdLst/>
            <a:ahLst/>
            <a:cxnLst/>
            <a:rect l="l" t="t" r="r" b="b"/>
            <a:pathLst>
              <a:path w="695112" h="695112">
                <a:moveTo>
                  <a:pt x="0" y="0"/>
                </a:moveTo>
                <a:lnTo>
                  <a:pt x="695111" y="0"/>
                </a:lnTo>
                <a:lnTo>
                  <a:pt x="695111" y="695112"/>
                </a:lnTo>
                <a:lnTo>
                  <a:pt x="0" y="695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AutoShape 28"/>
          <p:cNvSpPr/>
          <p:nvPr/>
        </p:nvSpPr>
        <p:spPr>
          <a:xfrm>
            <a:off x="5493833" y="6359224"/>
            <a:ext cx="0" cy="1747513"/>
          </a:xfrm>
          <a:prstGeom prst="line">
            <a:avLst/>
          </a:prstGeom>
          <a:ln w="28575" cap="flat">
            <a:solidFill>
              <a:srgbClr val="547A96"/>
            </a:solidFill>
            <a:prstDash val="lgDash"/>
            <a:headEnd type="none" w="sm" len="sm"/>
            <a:tailEnd type="triangle" w="lg" len="med"/>
          </a:ln>
        </p:spPr>
      </p:sp>
      <p:grpSp>
        <p:nvGrpSpPr>
          <p:cNvPr id="29" name="Group 29"/>
          <p:cNvGrpSpPr/>
          <p:nvPr/>
        </p:nvGrpSpPr>
        <p:grpSpPr>
          <a:xfrm>
            <a:off x="4100498" y="6778324"/>
            <a:ext cx="2758096" cy="857741"/>
            <a:chOff x="0" y="0"/>
            <a:chExt cx="612626" cy="190521"/>
          </a:xfrm>
        </p:grpSpPr>
        <p:sp>
          <p:nvSpPr>
            <p:cNvPr id="30" name="Freeform 30"/>
            <p:cNvSpPr/>
            <p:nvPr/>
          </p:nvSpPr>
          <p:spPr>
            <a:xfrm>
              <a:off x="0" y="0"/>
              <a:ext cx="612626" cy="190521"/>
            </a:xfrm>
            <a:custGeom>
              <a:avLst/>
              <a:gdLst/>
              <a:ahLst/>
              <a:cxnLst/>
              <a:rect l="l" t="t" r="r" b="b"/>
              <a:pathLst>
                <a:path w="612626" h="190521">
                  <a:moveTo>
                    <a:pt x="95260" y="0"/>
                  </a:moveTo>
                  <a:lnTo>
                    <a:pt x="517366" y="0"/>
                  </a:lnTo>
                  <a:cubicBezTo>
                    <a:pt x="569976" y="0"/>
                    <a:pt x="612626" y="42650"/>
                    <a:pt x="612626" y="95260"/>
                  </a:cubicBezTo>
                  <a:lnTo>
                    <a:pt x="612626" y="95260"/>
                  </a:lnTo>
                  <a:cubicBezTo>
                    <a:pt x="612626" y="120525"/>
                    <a:pt x="602590" y="144755"/>
                    <a:pt x="584725" y="162620"/>
                  </a:cubicBezTo>
                  <a:cubicBezTo>
                    <a:pt x="566860" y="180484"/>
                    <a:pt x="542630" y="190521"/>
                    <a:pt x="517366" y="190521"/>
                  </a:cubicBezTo>
                  <a:lnTo>
                    <a:pt x="95260" y="190521"/>
                  </a:lnTo>
                  <a:cubicBezTo>
                    <a:pt x="42650" y="190521"/>
                    <a:pt x="0" y="147871"/>
                    <a:pt x="0" y="95260"/>
                  </a:cubicBezTo>
                  <a:lnTo>
                    <a:pt x="0" y="95260"/>
                  </a:lnTo>
                  <a:cubicBezTo>
                    <a:pt x="0" y="42650"/>
                    <a:pt x="42650" y="0"/>
                    <a:pt x="95260" y="0"/>
                  </a:cubicBezTo>
                  <a:close/>
                </a:path>
              </a:pathLst>
            </a:custGeom>
            <a:solidFill>
              <a:srgbClr val="70CBFF"/>
            </a:solidFill>
          </p:spPr>
        </p:sp>
        <p:sp>
          <p:nvSpPr>
            <p:cNvPr id="31" name="TextBox 31"/>
            <p:cNvSpPr txBox="1"/>
            <p:nvPr/>
          </p:nvSpPr>
          <p:spPr>
            <a:xfrm>
              <a:off x="0" y="-85725"/>
              <a:ext cx="612626" cy="276246"/>
            </a:xfrm>
            <a:prstGeom prst="rect">
              <a:avLst/>
            </a:prstGeom>
          </p:spPr>
          <p:txBody>
            <a:bodyPr lIns="52525" tIns="52525" rIns="52525" bIns="52525" rtlCol="0" anchor="ctr"/>
            <a:lstStyle/>
            <a:p>
              <a:pPr algn="ctr">
                <a:lnSpc>
                  <a:spcPts val="2939"/>
                </a:lnSpc>
              </a:pPr>
              <a:endParaRPr lang="en-US" sz="2099" b="1" spc="327" dirty="0">
                <a:solidFill>
                  <a:srgbClr val="FFFFFF"/>
                </a:solidFill>
                <a:latin typeface="Times New Roman Bold"/>
                <a:ea typeface="Times New Roman Bold"/>
                <a:cs typeface="Times New Roman Bold"/>
                <a:sym typeface="Times New Roman Bold"/>
              </a:endParaRPr>
            </a:p>
            <a:p>
              <a:pPr algn="ctr">
                <a:lnSpc>
                  <a:spcPts val="2939"/>
                </a:lnSpc>
              </a:pPr>
              <a:r>
                <a:rPr lang="en-US" sz="2099" b="1" spc="327" dirty="0">
                  <a:solidFill>
                    <a:srgbClr val="FFFFFF"/>
                  </a:solidFill>
                  <a:latin typeface="Times New Roman Bold"/>
                  <a:ea typeface="Times New Roman Bold"/>
                  <a:cs typeface="Times New Roman Bold"/>
                  <a:sym typeface="Times New Roman Bold"/>
                </a:rPr>
                <a:t>Maintenance and Updates</a:t>
              </a:r>
            </a:p>
          </p:txBody>
        </p:sp>
      </p:grpSp>
      <p:sp>
        <p:nvSpPr>
          <p:cNvPr id="32" name="AutoShape 32"/>
          <p:cNvSpPr/>
          <p:nvPr/>
        </p:nvSpPr>
        <p:spPr>
          <a:xfrm flipH="1">
            <a:off x="8958729" y="6328948"/>
            <a:ext cx="0" cy="1766439"/>
          </a:xfrm>
          <a:prstGeom prst="line">
            <a:avLst/>
          </a:prstGeom>
          <a:ln w="28575" cap="flat">
            <a:solidFill>
              <a:srgbClr val="65D0E8"/>
            </a:solidFill>
            <a:prstDash val="lgDash"/>
            <a:headEnd type="none" w="sm" len="sm"/>
            <a:tailEnd type="triangle" w="lg" len="med"/>
          </a:ln>
        </p:spPr>
      </p:sp>
      <p:grpSp>
        <p:nvGrpSpPr>
          <p:cNvPr id="33" name="Group 33"/>
          <p:cNvGrpSpPr/>
          <p:nvPr/>
        </p:nvGrpSpPr>
        <p:grpSpPr>
          <a:xfrm>
            <a:off x="7561777" y="7009945"/>
            <a:ext cx="2758096" cy="672984"/>
            <a:chOff x="0" y="0"/>
            <a:chExt cx="612626" cy="149483"/>
          </a:xfrm>
        </p:grpSpPr>
        <p:sp>
          <p:nvSpPr>
            <p:cNvPr id="34" name="Freeform 34"/>
            <p:cNvSpPr/>
            <p:nvPr/>
          </p:nvSpPr>
          <p:spPr>
            <a:xfrm>
              <a:off x="0" y="0"/>
              <a:ext cx="612626" cy="149483"/>
            </a:xfrm>
            <a:custGeom>
              <a:avLst/>
              <a:gdLst/>
              <a:ahLst/>
              <a:cxnLst/>
              <a:rect l="l" t="t" r="r" b="b"/>
              <a:pathLst>
                <a:path w="612626" h="149483">
                  <a:moveTo>
                    <a:pt x="74741" y="0"/>
                  </a:moveTo>
                  <a:lnTo>
                    <a:pt x="537885" y="0"/>
                  </a:lnTo>
                  <a:cubicBezTo>
                    <a:pt x="557707" y="0"/>
                    <a:pt x="576718" y="7875"/>
                    <a:pt x="590735" y="21891"/>
                  </a:cubicBezTo>
                  <a:cubicBezTo>
                    <a:pt x="604751" y="35908"/>
                    <a:pt x="612626" y="54919"/>
                    <a:pt x="612626" y="74741"/>
                  </a:cubicBezTo>
                  <a:lnTo>
                    <a:pt x="612626" y="74741"/>
                  </a:lnTo>
                  <a:cubicBezTo>
                    <a:pt x="612626" y="94564"/>
                    <a:pt x="604751" y="113575"/>
                    <a:pt x="590735" y="127591"/>
                  </a:cubicBezTo>
                  <a:cubicBezTo>
                    <a:pt x="576718" y="141608"/>
                    <a:pt x="557707" y="149483"/>
                    <a:pt x="537885" y="149483"/>
                  </a:cubicBezTo>
                  <a:lnTo>
                    <a:pt x="74741" y="149483"/>
                  </a:lnTo>
                  <a:cubicBezTo>
                    <a:pt x="54919" y="149483"/>
                    <a:pt x="35908" y="141608"/>
                    <a:pt x="21891" y="127591"/>
                  </a:cubicBezTo>
                  <a:cubicBezTo>
                    <a:pt x="7875" y="113575"/>
                    <a:pt x="0" y="94564"/>
                    <a:pt x="0" y="74741"/>
                  </a:cubicBezTo>
                  <a:lnTo>
                    <a:pt x="0" y="74741"/>
                  </a:lnTo>
                  <a:cubicBezTo>
                    <a:pt x="0" y="54919"/>
                    <a:pt x="7875" y="35908"/>
                    <a:pt x="21891" y="21891"/>
                  </a:cubicBezTo>
                  <a:cubicBezTo>
                    <a:pt x="35908" y="7875"/>
                    <a:pt x="54919" y="0"/>
                    <a:pt x="74741" y="0"/>
                  </a:cubicBezTo>
                  <a:close/>
                </a:path>
              </a:pathLst>
            </a:custGeom>
            <a:solidFill>
              <a:srgbClr val="3EB3EB"/>
            </a:solidFill>
          </p:spPr>
        </p:sp>
        <p:sp>
          <p:nvSpPr>
            <p:cNvPr id="35" name="TextBox 35"/>
            <p:cNvSpPr txBox="1"/>
            <p:nvPr/>
          </p:nvSpPr>
          <p:spPr>
            <a:xfrm>
              <a:off x="0" y="-85725"/>
              <a:ext cx="612626" cy="235208"/>
            </a:xfrm>
            <a:prstGeom prst="rect">
              <a:avLst/>
            </a:prstGeom>
          </p:spPr>
          <p:txBody>
            <a:bodyPr lIns="52525" tIns="52525" rIns="52525" bIns="52525" rtlCol="0" anchor="ctr"/>
            <a:lstStyle/>
            <a:p>
              <a:pPr algn="ctr">
                <a:lnSpc>
                  <a:spcPts val="3079"/>
                </a:lnSpc>
              </a:pPr>
              <a:endParaRPr lang="en-US" sz="2199" b="1" spc="343" dirty="0">
                <a:solidFill>
                  <a:srgbClr val="FFFFFF"/>
                </a:solidFill>
                <a:latin typeface="Times New Roman Bold"/>
                <a:ea typeface="Times New Roman Bold"/>
                <a:cs typeface="Times New Roman Bold"/>
                <a:sym typeface="Times New Roman Bold"/>
              </a:endParaRPr>
            </a:p>
            <a:p>
              <a:pPr algn="ctr">
                <a:lnSpc>
                  <a:spcPts val="3079"/>
                </a:lnSpc>
              </a:pPr>
              <a:r>
                <a:rPr lang="en-US" sz="2199" b="1" spc="343" dirty="0">
                  <a:solidFill>
                    <a:srgbClr val="FFFFFF"/>
                  </a:solidFill>
                  <a:latin typeface="Times New Roman Bold"/>
                  <a:ea typeface="Times New Roman Bold"/>
                  <a:cs typeface="Times New Roman Bold"/>
                  <a:sym typeface="Times New Roman Bold"/>
                </a:rPr>
                <a:t>Testing</a:t>
              </a:r>
            </a:p>
          </p:txBody>
        </p:sp>
      </p:grpSp>
      <p:sp>
        <p:nvSpPr>
          <p:cNvPr id="36" name="AutoShape 36"/>
          <p:cNvSpPr/>
          <p:nvPr/>
        </p:nvSpPr>
        <p:spPr>
          <a:xfrm flipV="1">
            <a:off x="10694022" y="2476551"/>
            <a:ext cx="0" cy="1893325"/>
          </a:xfrm>
          <a:prstGeom prst="line">
            <a:avLst/>
          </a:prstGeom>
          <a:ln w="28575" cap="flat">
            <a:solidFill>
              <a:srgbClr val="65D0E8"/>
            </a:solidFill>
            <a:prstDash val="lgDash"/>
            <a:headEnd type="none" w="sm" len="sm"/>
            <a:tailEnd type="triangle" w="lg" len="med"/>
          </a:ln>
        </p:spPr>
      </p:sp>
      <p:grpSp>
        <p:nvGrpSpPr>
          <p:cNvPr id="37" name="Group 37"/>
          <p:cNvGrpSpPr/>
          <p:nvPr/>
        </p:nvGrpSpPr>
        <p:grpSpPr>
          <a:xfrm>
            <a:off x="9314973" y="2796549"/>
            <a:ext cx="2758096" cy="672984"/>
            <a:chOff x="0" y="0"/>
            <a:chExt cx="612626" cy="149483"/>
          </a:xfrm>
        </p:grpSpPr>
        <p:sp>
          <p:nvSpPr>
            <p:cNvPr id="38" name="Freeform 38"/>
            <p:cNvSpPr/>
            <p:nvPr/>
          </p:nvSpPr>
          <p:spPr>
            <a:xfrm>
              <a:off x="0" y="0"/>
              <a:ext cx="612626" cy="149483"/>
            </a:xfrm>
            <a:custGeom>
              <a:avLst/>
              <a:gdLst/>
              <a:ahLst/>
              <a:cxnLst/>
              <a:rect l="l" t="t" r="r" b="b"/>
              <a:pathLst>
                <a:path w="612626" h="149483">
                  <a:moveTo>
                    <a:pt x="74741" y="0"/>
                  </a:moveTo>
                  <a:lnTo>
                    <a:pt x="537885" y="0"/>
                  </a:lnTo>
                  <a:cubicBezTo>
                    <a:pt x="557707" y="0"/>
                    <a:pt x="576718" y="7875"/>
                    <a:pt x="590735" y="21891"/>
                  </a:cubicBezTo>
                  <a:cubicBezTo>
                    <a:pt x="604751" y="35908"/>
                    <a:pt x="612626" y="54919"/>
                    <a:pt x="612626" y="74741"/>
                  </a:cubicBezTo>
                  <a:lnTo>
                    <a:pt x="612626" y="74741"/>
                  </a:lnTo>
                  <a:cubicBezTo>
                    <a:pt x="612626" y="94564"/>
                    <a:pt x="604751" y="113575"/>
                    <a:pt x="590735" y="127591"/>
                  </a:cubicBezTo>
                  <a:cubicBezTo>
                    <a:pt x="576718" y="141608"/>
                    <a:pt x="557707" y="149483"/>
                    <a:pt x="537885" y="149483"/>
                  </a:cubicBezTo>
                  <a:lnTo>
                    <a:pt x="74741" y="149483"/>
                  </a:lnTo>
                  <a:cubicBezTo>
                    <a:pt x="54919" y="149483"/>
                    <a:pt x="35908" y="141608"/>
                    <a:pt x="21891" y="127591"/>
                  </a:cubicBezTo>
                  <a:cubicBezTo>
                    <a:pt x="7875" y="113575"/>
                    <a:pt x="0" y="94564"/>
                    <a:pt x="0" y="74741"/>
                  </a:cubicBezTo>
                  <a:lnTo>
                    <a:pt x="0" y="74741"/>
                  </a:lnTo>
                  <a:cubicBezTo>
                    <a:pt x="0" y="54919"/>
                    <a:pt x="7875" y="35908"/>
                    <a:pt x="21891" y="21891"/>
                  </a:cubicBezTo>
                  <a:cubicBezTo>
                    <a:pt x="35908" y="7875"/>
                    <a:pt x="54919" y="0"/>
                    <a:pt x="74741" y="0"/>
                  </a:cubicBezTo>
                  <a:close/>
                </a:path>
              </a:pathLst>
            </a:custGeom>
            <a:solidFill>
              <a:srgbClr val="65D0E8"/>
            </a:solidFill>
          </p:spPr>
        </p:sp>
        <p:sp>
          <p:nvSpPr>
            <p:cNvPr id="39" name="TextBox 39"/>
            <p:cNvSpPr txBox="1"/>
            <p:nvPr/>
          </p:nvSpPr>
          <p:spPr>
            <a:xfrm>
              <a:off x="0" y="-85725"/>
              <a:ext cx="612626" cy="235208"/>
            </a:xfrm>
            <a:prstGeom prst="rect">
              <a:avLst/>
            </a:prstGeom>
          </p:spPr>
          <p:txBody>
            <a:bodyPr lIns="52525" tIns="52525" rIns="52525" bIns="52525" rtlCol="0" anchor="ctr"/>
            <a:lstStyle/>
            <a:p>
              <a:pPr algn="ctr">
                <a:lnSpc>
                  <a:spcPts val="3079"/>
                </a:lnSpc>
              </a:pPr>
              <a:endParaRPr lang="en-US" sz="2199" b="1" spc="343" dirty="0">
                <a:solidFill>
                  <a:srgbClr val="FFFFFF"/>
                </a:solidFill>
                <a:latin typeface="Times New Roman Bold"/>
                <a:ea typeface="Times New Roman Bold"/>
                <a:cs typeface="Times New Roman Bold"/>
                <a:sym typeface="Times New Roman Bold"/>
              </a:endParaRPr>
            </a:p>
            <a:p>
              <a:pPr algn="ctr">
                <a:lnSpc>
                  <a:spcPts val="3079"/>
                </a:lnSpc>
              </a:pPr>
              <a:r>
                <a:rPr lang="en-US" sz="2199" b="1" spc="343" dirty="0">
                  <a:solidFill>
                    <a:srgbClr val="FFFFFF"/>
                  </a:solidFill>
                  <a:latin typeface="Times New Roman Bold"/>
                  <a:ea typeface="Times New Roman Bold"/>
                  <a:cs typeface="Times New Roman Bold"/>
                  <a:sym typeface="Times New Roman Bold"/>
                </a:rPr>
                <a:t>Development</a:t>
              </a:r>
            </a:p>
          </p:txBody>
        </p:sp>
      </p:grpSp>
      <p:sp>
        <p:nvSpPr>
          <p:cNvPr id="40" name="AutoShape 40"/>
          <p:cNvSpPr/>
          <p:nvPr/>
        </p:nvSpPr>
        <p:spPr>
          <a:xfrm>
            <a:off x="12732809" y="6391202"/>
            <a:ext cx="28372" cy="2380461"/>
          </a:xfrm>
          <a:prstGeom prst="line">
            <a:avLst/>
          </a:prstGeom>
          <a:ln w="28575" cap="flat">
            <a:solidFill>
              <a:srgbClr val="6C78CF"/>
            </a:solidFill>
            <a:prstDash val="lgDash"/>
            <a:headEnd type="none" w="sm" len="sm"/>
            <a:tailEnd type="triangle" w="lg" len="med"/>
          </a:ln>
        </p:spPr>
      </p:sp>
      <p:grpSp>
        <p:nvGrpSpPr>
          <p:cNvPr id="41" name="Group 41"/>
          <p:cNvGrpSpPr/>
          <p:nvPr/>
        </p:nvGrpSpPr>
        <p:grpSpPr>
          <a:xfrm>
            <a:off x="11396419" y="7682929"/>
            <a:ext cx="2758096" cy="672984"/>
            <a:chOff x="0" y="0"/>
            <a:chExt cx="612626" cy="149483"/>
          </a:xfrm>
        </p:grpSpPr>
        <p:sp>
          <p:nvSpPr>
            <p:cNvPr id="42" name="Freeform 42"/>
            <p:cNvSpPr/>
            <p:nvPr/>
          </p:nvSpPr>
          <p:spPr>
            <a:xfrm>
              <a:off x="0" y="0"/>
              <a:ext cx="612626" cy="149483"/>
            </a:xfrm>
            <a:custGeom>
              <a:avLst/>
              <a:gdLst/>
              <a:ahLst/>
              <a:cxnLst/>
              <a:rect l="l" t="t" r="r" b="b"/>
              <a:pathLst>
                <a:path w="612626" h="149483">
                  <a:moveTo>
                    <a:pt x="74741" y="0"/>
                  </a:moveTo>
                  <a:lnTo>
                    <a:pt x="537885" y="0"/>
                  </a:lnTo>
                  <a:cubicBezTo>
                    <a:pt x="557707" y="0"/>
                    <a:pt x="576718" y="7875"/>
                    <a:pt x="590735" y="21891"/>
                  </a:cubicBezTo>
                  <a:cubicBezTo>
                    <a:pt x="604751" y="35908"/>
                    <a:pt x="612626" y="54919"/>
                    <a:pt x="612626" y="74741"/>
                  </a:cubicBezTo>
                  <a:lnTo>
                    <a:pt x="612626" y="74741"/>
                  </a:lnTo>
                  <a:cubicBezTo>
                    <a:pt x="612626" y="94564"/>
                    <a:pt x="604751" y="113575"/>
                    <a:pt x="590735" y="127591"/>
                  </a:cubicBezTo>
                  <a:cubicBezTo>
                    <a:pt x="576718" y="141608"/>
                    <a:pt x="557707" y="149483"/>
                    <a:pt x="537885" y="149483"/>
                  </a:cubicBezTo>
                  <a:lnTo>
                    <a:pt x="74741" y="149483"/>
                  </a:lnTo>
                  <a:cubicBezTo>
                    <a:pt x="54919" y="149483"/>
                    <a:pt x="35908" y="141608"/>
                    <a:pt x="21891" y="127591"/>
                  </a:cubicBezTo>
                  <a:cubicBezTo>
                    <a:pt x="7875" y="113575"/>
                    <a:pt x="0" y="94564"/>
                    <a:pt x="0" y="74741"/>
                  </a:cubicBezTo>
                  <a:lnTo>
                    <a:pt x="0" y="74741"/>
                  </a:lnTo>
                  <a:cubicBezTo>
                    <a:pt x="0" y="54919"/>
                    <a:pt x="7875" y="35908"/>
                    <a:pt x="21891" y="21891"/>
                  </a:cubicBezTo>
                  <a:cubicBezTo>
                    <a:pt x="35908" y="7875"/>
                    <a:pt x="54919" y="0"/>
                    <a:pt x="74741" y="0"/>
                  </a:cubicBezTo>
                  <a:close/>
                </a:path>
              </a:pathLst>
            </a:custGeom>
            <a:solidFill>
              <a:srgbClr val="6C78CF"/>
            </a:solidFill>
          </p:spPr>
        </p:sp>
        <p:sp>
          <p:nvSpPr>
            <p:cNvPr id="43" name="TextBox 43"/>
            <p:cNvSpPr txBox="1"/>
            <p:nvPr/>
          </p:nvSpPr>
          <p:spPr>
            <a:xfrm>
              <a:off x="0" y="-85725"/>
              <a:ext cx="612626" cy="235208"/>
            </a:xfrm>
            <a:prstGeom prst="rect">
              <a:avLst/>
            </a:prstGeom>
          </p:spPr>
          <p:txBody>
            <a:bodyPr lIns="52525" tIns="52525" rIns="52525" bIns="52525" rtlCol="0" anchor="ctr"/>
            <a:lstStyle/>
            <a:p>
              <a:pPr algn="ctr">
                <a:lnSpc>
                  <a:spcPts val="3079"/>
                </a:lnSpc>
              </a:pPr>
              <a:endParaRPr lang="en-US" sz="2199" b="1" spc="343" dirty="0">
                <a:solidFill>
                  <a:srgbClr val="FFFFFF"/>
                </a:solidFill>
                <a:latin typeface="Times New Roman Bold"/>
                <a:ea typeface="Times New Roman Bold"/>
                <a:cs typeface="Times New Roman Bold"/>
                <a:sym typeface="Times New Roman Bold"/>
              </a:endParaRPr>
            </a:p>
            <a:p>
              <a:pPr algn="ctr">
                <a:lnSpc>
                  <a:spcPts val="3079"/>
                </a:lnSpc>
              </a:pPr>
              <a:r>
                <a:rPr lang="en-US" sz="2199" b="1" spc="343" dirty="0">
                  <a:solidFill>
                    <a:srgbClr val="FFFFFF"/>
                  </a:solidFill>
                  <a:latin typeface="Times New Roman Bold"/>
                  <a:ea typeface="Times New Roman Bold"/>
                  <a:cs typeface="Times New Roman Bold"/>
                  <a:sym typeface="Times New Roman Bold"/>
                </a:rPr>
                <a:t>Design</a:t>
              </a:r>
            </a:p>
          </p:txBody>
        </p:sp>
      </p:grpSp>
      <p:sp>
        <p:nvSpPr>
          <p:cNvPr id="44" name="AutoShape 44"/>
          <p:cNvSpPr/>
          <p:nvPr/>
        </p:nvSpPr>
        <p:spPr>
          <a:xfrm flipV="1">
            <a:off x="14583556" y="2670393"/>
            <a:ext cx="46488" cy="1764415"/>
          </a:xfrm>
          <a:prstGeom prst="line">
            <a:avLst/>
          </a:prstGeom>
          <a:ln w="28575" cap="flat">
            <a:solidFill>
              <a:srgbClr val="7788D8"/>
            </a:solidFill>
            <a:prstDash val="lgDash"/>
            <a:headEnd type="none" w="sm" len="sm"/>
            <a:tailEnd type="triangle" w="lg" len="med"/>
          </a:ln>
        </p:spPr>
      </p:sp>
      <p:grpSp>
        <p:nvGrpSpPr>
          <p:cNvPr id="45" name="Group 45"/>
          <p:cNvGrpSpPr/>
          <p:nvPr/>
        </p:nvGrpSpPr>
        <p:grpSpPr>
          <a:xfrm>
            <a:off x="13204507" y="3133041"/>
            <a:ext cx="2758096" cy="897555"/>
            <a:chOff x="0" y="0"/>
            <a:chExt cx="612626" cy="199364"/>
          </a:xfrm>
        </p:grpSpPr>
        <p:sp>
          <p:nvSpPr>
            <p:cNvPr id="46" name="Freeform 46"/>
            <p:cNvSpPr/>
            <p:nvPr/>
          </p:nvSpPr>
          <p:spPr>
            <a:xfrm>
              <a:off x="0" y="0"/>
              <a:ext cx="612626" cy="199364"/>
            </a:xfrm>
            <a:custGeom>
              <a:avLst/>
              <a:gdLst/>
              <a:ahLst/>
              <a:cxnLst/>
              <a:rect l="l" t="t" r="r" b="b"/>
              <a:pathLst>
                <a:path w="612626" h="199364">
                  <a:moveTo>
                    <a:pt x="99682" y="0"/>
                  </a:moveTo>
                  <a:lnTo>
                    <a:pt x="512944" y="0"/>
                  </a:lnTo>
                  <a:cubicBezTo>
                    <a:pt x="539381" y="0"/>
                    <a:pt x="564736" y="10502"/>
                    <a:pt x="583430" y="29196"/>
                  </a:cubicBezTo>
                  <a:cubicBezTo>
                    <a:pt x="602124" y="47890"/>
                    <a:pt x="612626" y="73245"/>
                    <a:pt x="612626" y="99682"/>
                  </a:cubicBezTo>
                  <a:lnTo>
                    <a:pt x="612626" y="99682"/>
                  </a:lnTo>
                  <a:cubicBezTo>
                    <a:pt x="612626" y="126119"/>
                    <a:pt x="602124" y="151474"/>
                    <a:pt x="583430" y="170168"/>
                  </a:cubicBezTo>
                  <a:cubicBezTo>
                    <a:pt x="564736" y="188862"/>
                    <a:pt x="539381" y="199364"/>
                    <a:pt x="512944" y="199364"/>
                  </a:cubicBezTo>
                  <a:lnTo>
                    <a:pt x="99682" y="199364"/>
                  </a:lnTo>
                  <a:cubicBezTo>
                    <a:pt x="73245" y="199364"/>
                    <a:pt x="47890" y="188862"/>
                    <a:pt x="29196" y="170168"/>
                  </a:cubicBezTo>
                  <a:cubicBezTo>
                    <a:pt x="10502" y="151474"/>
                    <a:pt x="0" y="126119"/>
                    <a:pt x="0" y="99682"/>
                  </a:cubicBezTo>
                  <a:lnTo>
                    <a:pt x="0" y="99682"/>
                  </a:lnTo>
                  <a:cubicBezTo>
                    <a:pt x="0" y="73245"/>
                    <a:pt x="10502" y="47890"/>
                    <a:pt x="29196" y="29196"/>
                  </a:cubicBezTo>
                  <a:cubicBezTo>
                    <a:pt x="47890" y="10502"/>
                    <a:pt x="73245" y="0"/>
                    <a:pt x="99682" y="0"/>
                  </a:cubicBezTo>
                  <a:close/>
                </a:path>
              </a:pathLst>
            </a:custGeom>
            <a:solidFill>
              <a:srgbClr val="7788D8"/>
            </a:solidFill>
          </p:spPr>
        </p:sp>
        <p:sp>
          <p:nvSpPr>
            <p:cNvPr id="47" name="TextBox 47"/>
            <p:cNvSpPr txBox="1"/>
            <p:nvPr/>
          </p:nvSpPr>
          <p:spPr>
            <a:xfrm>
              <a:off x="0" y="-85725"/>
              <a:ext cx="612626" cy="285089"/>
            </a:xfrm>
            <a:prstGeom prst="rect">
              <a:avLst/>
            </a:prstGeom>
          </p:spPr>
          <p:txBody>
            <a:bodyPr lIns="52525" tIns="52525" rIns="52525" bIns="52525" rtlCol="0" anchor="ctr"/>
            <a:lstStyle/>
            <a:p>
              <a:pPr algn="ctr">
                <a:lnSpc>
                  <a:spcPts val="3079"/>
                </a:lnSpc>
              </a:pPr>
              <a:endParaRPr lang="en-US" sz="2199" b="1" spc="343" dirty="0">
                <a:solidFill>
                  <a:srgbClr val="FFFFFF"/>
                </a:solidFill>
                <a:latin typeface="Times New Roman Bold"/>
                <a:ea typeface="Times New Roman Bold"/>
                <a:cs typeface="Times New Roman Bold"/>
                <a:sym typeface="Times New Roman Bold"/>
              </a:endParaRPr>
            </a:p>
            <a:p>
              <a:pPr algn="ctr">
                <a:lnSpc>
                  <a:spcPts val="3079"/>
                </a:lnSpc>
              </a:pPr>
              <a:r>
                <a:rPr lang="en-US" sz="2199" b="1" spc="343" dirty="0">
                  <a:solidFill>
                    <a:srgbClr val="FFFFFF"/>
                  </a:solidFill>
                  <a:latin typeface="Times New Roman Bold"/>
                  <a:ea typeface="Times New Roman Bold"/>
                  <a:cs typeface="Times New Roman Bold"/>
                  <a:sym typeface="Times New Roman Bold"/>
                </a:rPr>
                <a:t>Requirements Gathering</a:t>
              </a:r>
            </a:p>
          </p:txBody>
        </p:sp>
      </p:grpSp>
      <p:grpSp>
        <p:nvGrpSpPr>
          <p:cNvPr id="48" name="Group 48"/>
          <p:cNvGrpSpPr/>
          <p:nvPr/>
        </p:nvGrpSpPr>
        <p:grpSpPr>
          <a:xfrm>
            <a:off x="5630910" y="3210622"/>
            <a:ext cx="2758096" cy="672984"/>
            <a:chOff x="0" y="0"/>
            <a:chExt cx="612626" cy="149483"/>
          </a:xfrm>
        </p:grpSpPr>
        <p:sp>
          <p:nvSpPr>
            <p:cNvPr id="49" name="Freeform 49"/>
            <p:cNvSpPr/>
            <p:nvPr/>
          </p:nvSpPr>
          <p:spPr>
            <a:xfrm>
              <a:off x="0" y="0"/>
              <a:ext cx="612626" cy="149483"/>
            </a:xfrm>
            <a:custGeom>
              <a:avLst/>
              <a:gdLst/>
              <a:ahLst/>
              <a:cxnLst/>
              <a:rect l="l" t="t" r="r" b="b"/>
              <a:pathLst>
                <a:path w="612626" h="149483">
                  <a:moveTo>
                    <a:pt x="74741" y="0"/>
                  </a:moveTo>
                  <a:lnTo>
                    <a:pt x="537885" y="0"/>
                  </a:lnTo>
                  <a:cubicBezTo>
                    <a:pt x="557707" y="0"/>
                    <a:pt x="576718" y="7875"/>
                    <a:pt x="590735" y="21891"/>
                  </a:cubicBezTo>
                  <a:cubicBezTo>
                    <a:pt x="604751" y="35908"/>
                    <a:pt x="612626" y="54919"/>
                    <a:pt x="612626" y="74741"/>
                  </a:cubicBezTo>
                  <a:lnTo>
                    <a:pt x="612626" y="74741"/>
                  </a:lnTo>
                  <a:cubicBezTo>
                    <a:pt x="612626" y="94564"/>
                    <a:pt x="604751" y="113575"/>
                    <a:pt x="590735" y="127591"/>
                  </a:cubicBezTo>
                  <a:cubicBezTo>
                    <a:pt x="576718" y="141608"/>
                    <a:pt x="557707" y="149483"/>
                    <a:pt x="537885" y="149483"/>
                  </a:cubicBezTo>
                  <a:lnTo>
                    <a:pt x="74741" y="149483"/>
                  </a:lnTo>
                  <a:cubicBezTo>
                    <a:pt x="54919" y="149483"/>
                    <a:pt x="35908" y="141608"/>
                    <a:pt x="21891" y="127591"/>
                  </a:cubicBezTo>
                  <a:cubicBezTo>
                    <a:pt x="7875" y="113575"/>
                    <a:pt x="0" y="94564"/>
                    <a:pt x="0" y="74741"/>
                  </a:cubicBezTo>
                  <a:lnTo>
                    <a:pt x="0" y="74741"/>
                  </a:lnTo>
                  <a:cubicBezTo>
                    <a:pt x="0" y="54919"/>
                    <a:pt x="7875" y="35908"/>
                    <a:pt x="21891" y="21891"/>
                  </a:cubicBezTo>
                  <a:cubicBezTo>
                    <a:pt x="35908" y="7875"/>
                    <a:pt x="54919" y="0"/>
                    <a:pt x="74741" y="0"/>
                  </a:cubicBezTo>
                  <a:close/>
                </a:path>
              </a:pathLst>
            </a:custGeom>
            <a:solidFill>
              <a:srgbClr val="38B6FF"/>
            </a:solidFill>
          </p:spPr>
        </p:sp>
        <p:sp>
          <p:nvSpPr>
            <p:cNvPr id="50" name="TextBox 50"/>
            <p:cNvSpPr txBox="1"/>
            <p:nvPr/>
          </p:nvSpPr>
          <p:spPr>
            <a:xfrm>
              <a:off x="0" y="-85725"/>
              <a:ext cx="612626" cy="235208"/>
            </a:xfrm>
            <a:prstGeom prst="rect">
              <a:avLst/>
            </a:prstGeom>
          </p:spPr>
          <p:txBody>
            <a:bodyPr lIns="52525" tIns="52525" rIns="52525" bIns="52525" rtlCol="0" anchor="ctr"/>
            <a:lstStyle/>
            <a:p>
              <a:pPr algn="ctr">
                <a:lnSpc>
                  <a:spcPts val="3079"/>
                </a:lnSpc>
              </a:pPr>
              <a:endParaRPr lang="en-US" sz="2199" b="1" spc="343" dirty="0">
                <a:solidFill>
                  <a:srgbClr val="FFFFFF"/>
                </a:solidFill>
                <a:latin typeface="Times New Roman Bold"/>
                <a:ea typeface="Times New Roman Bold"/>
                <a:cs typeface="Times New Roman Bold"/>
                <a:sym typeface="Times New Roman Bold"/>
              </a:endParaRPr>
            </a:p>
            <a:p>
              <a:pPr algn="ctr">
                <a:lnSpc>
                  <a:spcPts val="3079"/>
                </a:lnSpc>
              </a:pPr>
              <a:r>
                <a:rPr lang="en-US" sz="2199" b="1" spc="343" dirty="0">
                  <a:solidFill>
                    <a:srgbClr val="FFFFFF"/>
                  </a:solidFill>
                  <a:latin typeface="Times New Roman Bold"/>
                  <a:ea typeface="Times New Roman Bold"/>
                  <a:cs typeface="Times New Roman Bold"/>
                  <a:sym typeface="Times New Roman Bold"/>
                </a:rPr>
                <a:t>LAUNCH</a:t>
              </a:r>
            </a:p>
          </p:txBody>
        </p:sp>
      </p:grpSp>
      <p:sp>
        <p:nvSpPr>
          <p:cNvPr id="51" name="Freeform 51"/>
          <p:cNvSpPr/>
          <p:nvPr/>
        </p:nvSpPr>
        <p:spPr>
          <a:xfrm>
            <a:off x="5718817" y="5154380"/>
            <a:ext cx="1089090" cy="623913"/>
          </a:xfrm>
          <a:custGeom>
            <a:avLst/>
            <a:gdLst/>
            <a:ahLst/>
            <a:cxnLst/>
            <a:rect l="l" t="t" r="r" b="b"/>
            <a:pathLst>
              <a:path w="1089090" h="623913">
                <a:moveTo>
                  <a:pt x="0" y="0"/>
                </a:moveTo>
                <a:lnTo>
                  <a:pt x="1089091" y="0"/>
                </a:lnTo>
                <a:lnTo>
                  <a:pt x="1089091" y="623913"/>
                </a:lnTo>
                <a:lnTo>
                  <a:pt x="0" y="6239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2" name="Freeform 52"/>
          <p:cNvSpPr/>
          <p:nvPr/>
        </p:nvSpPr>
        <p:spPr>
          <a:xfrm>
            <a:off x="10813863" y="4962157"/>
            <a:ext cx="807533" cy="816136"/>
          </a:xfrm>
          <a:custGeom>
            <a:avLst/>
            <a:gdLst/>
            <a:ahLst/>
            <a:cxnLst/>
            <a:rect l="l" t="t" r="r" b="b"/>
            <a:pathLst>
              <a:path w="807533" h="816136">
                <a:moveTo>
                  <a:pt x="0" y="0"/>
                </a:moveTo>
                <a:lnTo>
                  <a:pt x="807533" y="0"/>
                </a:lnTo>
                <a:lnTo>
                  <a:pt x="807533" y="816136"/>
                </a:lnTo>
                <a:lnTo>
                  <a:pt x="0" y="816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3" name="Freeform 53"/>
          <p:cNvSpPr/>
          <p:nvPr/>
        </p:nvSpPr>
        <p:spPr>
          <a:xfrm>
            <a:off x="12775467" y="5059452"/>
            <a:ext cx="730148" cy="718841"/>
          </a:xfrm>
          <a:custGeom>
            <a:avLst/>
            <a:gdLst/>
            <a:ahLst/>
            <a:cxnLst/>
            <a:rect l="l" t="t" r="r" b="b"/>
            <a:pathLst>
              <a:path w="730148" h="718841">
                <a:moveTo>
                  <a:pt x="0" y="0"/>
                </a:moveTo>
                <a:lnTo>
                  <a:pt x="730148" y="0"/>
                </a:lnTo>
                <a:lnTo>
                  <a:pt x="730148" y="718841"/>
                </a:lnTo>
                <a:lnTo>
                  <a:pt x="0" y="7188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4" name="TextBox 54"/>
          <p:cNvSpPr txBox="1"/>
          <p:nvPr/>
        </p:nvSpPr>
        <p:spPr>
          <a:xfrm>
            <a:off x="13140541" y="1755825"/>
            <a:ext cx="3966838" cy="1346200"/>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ea typeface="Times New Roman"/>
                <a:cs typeface="Times New Roman"/>
                <a:sym typeface="Times New Roman"/>
              </a:rPr>
              <a:t>Collect user requirements and define core features.</a:t>
            </a:r>
          </a:p>
          <a:p>
            <a:pPr algn="ctr">
              <a:lnSpc>
                <a:spcPts val="3499"/>
              </a:lnSpc>
            </a:pPr>
            <a:endParaRPr lang="en-US" sz="2499">
              <a:solidFill>
                <a:srgbClr val="000000"/>
              </a:solidFill>
              <a:latin typeface="Times New Roman"/>
              <a:ea typeface="Times New Roman"/>
              <a:cs typeface="Times New Roman"/>
              <a:sym typeface="Times New Roman"/>
            </a:endParaRPr>
          </a:p>
        </p:txBody>
      </p:sp>
      <p:sp>
        <p:nvSpPr>
          <p:cNvPr id="55" name="TextBox 55"/>
          <p:cNvSpPr txBox="1"/>
          <p:nvPr/>
        </p:nvSpPr>
        <p:spPr>
          <a:xfrm>
            <a:off x="11080735" y="8732025"/>
            <a:ext cx="3966838" cy="1346200"/>
          </a:xfrm>
          <a:prstGeom prst="rect">
            <a:avLst/>
          </a:prstGeom>
        </p:spPr>
        <p:txBody>
          <a:bodyPr lIns="0" tIns="0" rIns="0" bIns="0" rtlCol="0" anchor="t">
            <a:spAutoFit/>
          </a:bodyPr>
          <a:lstStyle/>
          <a:p>
            <a:pPr algn="ctr">
              <a:lnSpc>
                <a:spcPts val="3499"/>
              </a:lnSpc>
            </a:pPr>
            <a:r>
              <a:rPr lang="en-US" sz="2499" dirty="0">
                <a:solidFill>
                  <a:srgbClr val="000000"/>
                </a:solidFill>
                <a:latin typeface="Times New Roman"/>
                <a:ea typeface="Times New Roman"/>
                <a:cs typeface="Times New Roman"/>
                <a:sym typeface="Times New Roman"/>
              </a:rPr>
              <a:t>Create UI designs and system architecture.</a:t>
            </a:r>
          </a:p>
          <a:p>
            <a:pPr algn="ctr">
              <a:lnSpc>
                <a:spcPts val="3499"/>
              </a:lnSpc>
            </a:pPr>
            <a:endParaRPr lang="en-US" sz="2499" dirty="0">
              <a:solidFill>
                <a:srgbClr val="000000"/>
              </a:solidFill>
              <a:latin typeface="Times New Roman"/>
              <a:ea typeface="Times New Roman"/>
              <a:cs typeface="Times New Roman"/>
              <a:sym typeface="Times New Roman"/>
            </a:endParaRPr>
          </a:p>
        </p:txBody>
      </p:sp>
      <p:sp>
        <p:nvSpPr>
          <p:cNvPr id="56" name="TextBox 56"/>
          <p:cNvSpPr txBox="1"/>
          <p:nvPr/>
        </p:nvSpPr>
        <p:spPr>
          <a:xfrm>
            <a:off x="4639513" y="1177894"/>
            <a:ext cx="3966838" cy="1346200"/>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ea typeface="Times New Roman"/>
                <a:cs typeface="Times New Roman"/>
                <a:sym typeface="Times New Roman"/>
              </a:rPr>
              <a:t>Publish the application on app stores (Google Play and App Store).</a:t>
            </a:r>
          </a:p>
        </p:txBody>
      </p:sp>
      <p:sp>
        <p:nvSpPr>
          <p:cNvPr id="57" name="TextBox 57"/>
          <p:cNvSpPr txBox="1"/>
          <p:nvPr/>
        </p:nvSpPr>
        <p:spPr>
          <a:xfrm>
            <a:off x="9349761" y="287539"/>
            <a:ext cx="3779196" cy="3014993"/>
          </a:xfrm>
          <a:prstGeom prst="rect">
            <a:avLst/>
          </a:prstGeom>
        </p:spPr>
        <p:txBody>
          <a:bodyPr wrap="square" lIns="0" tIns="0" rIns="0" bIns="0" rtlCol="0" anchor="t">
            <a:spAutoFit/>
          </a:bodyPr>
          <a:lstStyle/>
          <a:p>
            <a:pPr algn="l">
              <a:lnSpc>
                <a:spcPts val="3499"/>
              </a:lnSpc>
            </a:pPr>
            <a:r>
              <a:rPr lang="en-US" sz="2499" dirty="0">
                <a:solidFill>
                  <a:srgbClr val="000000"/>
                </a:solidFill>
                <a:latin typeface="Times New Roman"/>
                <a:ea typeface="Times New Roman"/>
                <a:cs typeface="Times New Roman"/>
                <a:sym typeface="Times New Roman"/>
              </a:rPr>
              <a:t>Build the application, design the database, and integrate features.</a:t>
            </a:r>
          </a:p>
          <a:p>
            <a:pPr algn="l">
              <a:lnSpc>
                <a:spcPts val="3499"/>
              </a:lnSpc>
            </a:pPr>
            <a:r>
              <a:rPr lang="en-US" sz="2499" dirty="0">
                <a:solidFill>
                  <a:srgbClr val="000000"/>
                </a:solidFill>
                <a:latin typeface="Times New Roman"/>
                <a:ea typeface="Times New Roman"/>
                <a:cs typeface="Times New Roman"/>
                <a:sym typeface="Times New Roman"/>
              </a:rPr>
              <a:t>Develop and train AI models on user data.</a:t>
            </a:r>
          </a:p>
          <a:p>
            <a:pPr algn="l">
              <a:lnSpc>
                <a:spcPts val="2800"/>
              </a:lnSpc>
            </a:pPr>
            <a:endParaRPr lang="en-US" sz="2499" dirty="0">
              <a:solidFill>
                <a:srgbClr val="000000"/>
              </a:solidFill>
              <a:latin typeface="Times New Roman"/>
              <a:ea typeface="Times New Roman"/>
              <a:cs typeface="Times New Roman"/>
              <a:sym typeface="Times New Roman"/>
            </a:endParaRPr>
          </a:p>
          <a:p>
            <a:pPr algn="l">
              <a:lnSpc>
                <a:spcPts val="3499"/>
              </a:lnSpc>
            </a:pPr>
            <a:endParaRPr lang="en-US" sz="2499" dirty="0">
              <a:solidFill>
                <a:srgbClr val="000000"/>
              </a:solidFill>
              <a:latin typeface="Times New Roman"/>
              <a:ea typeface="Times New Roman"/>
              <a:cs typeface="Times New Roman"/>
              <a:sym typeface="Times New Roman"/>
            </a:endParaRPr>
          </a:p>
        </p:txBody>
      </p:sp>
      <p:sp>
        <p:nvSpPr>
          <p:cNvPr id="58" name="TextBox 58"/>
          <p:cNvSpPr txBox="1"/>
          <p:nvPr/>
        </p:nvSpPr>
        <p:spPr>
          <a:xfrm>
            <a:off x="3449027" y="8104913"/>
            <a:ext cx="3966838" cy="1784350"/>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ea typeface="Times New Roman"/>
                <a:cs typeface="Times New Roman"/>
                <a:sym typeface="Times New Roman"/>
              </a:rPr>
              <a:t>Regularly fix bugs and update the application and models.</a:t>
            </a:r>
          </a:p>
          <a:p>
            <a:pPr algn="ctr">
              <a:lnSpc>
                <a:spcPts val="3499"/>
              </a:lnSpc>
            </a:pPr>
            <a:endParaRPr lang="en-US" sz="2499">
              <a:solidFill>
                <a:srgbClr val="000000"/>
              </a:solidFill>
              <a:latin typeface="Times New Roman"/>
              <a:ea typeface="Times New Roman"/>
              <a:cs typeface="Times New Roman"/>
              <a:sym typeface="Times New Roman"/>
            </a:endParaRPr>
          </a:p>
        </p:txBody>
      </p:sp>
      <p:sp>
        <p:nvSpPr>
          <p:cNvPr id="59" name="TextBox 59"/>
          <p:cNvSpPr txBox="1"/>
          <p:nvPr/>
        </p:nvSpPr>
        <p:spPr>
          <a:xfrm>
            <a:off x="7472923" y="8104913"/>
            <a:ext cx="3362467" cy="2222500"/>
          </a:xfrm>
          <a:prstGeom prst="rect">
            <a:avLst/>
          </a:prstGeom>
        </p:spPr>
        <p:txBody>
          <a:bodyPr lIns="0" tIns="0" rIns="0" bIns="0" rtlCol="0" anchor="t">
            <a:spAutoFit/>
          </a:bodyPr>
          <a:lstStyle/>
          <a:p>
            <a:pPr algn="ctr">
              <a:lnSpc>
                <a:spcPts val="3499"/>
              </a:lnSpc>
            </a:pPr>
            <a:r>
              <a:rPr lang="en-US" sz="2499">
                <a:solidFill>
                  <a:srgbClr val="000000"/>
                </a:solidFill>
                <a:latin typeface="Times New Roman"/>
                <a:ea typeface="Times New Roman"/>
                <a:cs typeface="Times New Roman"/>
                <a:sym typeface="Times New Roman"/>
              </a:rPr>
              <a:t>Test the application and models to ensure they are error-free and perform effectively..</a:t>
            </a:r>
          </a:p>
          <a:p>
            <a:pPr algn="ctr">
              <a:lnSpc>
                <a:spcPts val="3499"/>
              </a:lnSpc>
            </a:pPr>
            <a:endParaRPr lang="en-US" sz="2499">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1412" y="1435795"/>
            <a:ext cx="8893969" cy="985837"/>
          </a:xfrm>
          <a:prstGeom prst="rect">
            <a:avLst/>
          </a:prstGeom>
        </p:spPr>
        <p:txBody>
          <a:bodyPr lIns="0" tIns="0" rIns="0" bIns="0" rtlCol="0" anchor="t">
            <a:spAutoFit/>
          </a:bodyPr>
          <a:lstStyle/>
          <a:p>
            <a:pPr algn="r">
              <a:lnSpc>
                <a:spcPts val="6937"/>
              </a:lnSpc>
            </a:pPr>
            <a:r>
              <a:rPr lang="en-US" sz="5562" u="sng">
                <a:solidFill>
                  <a:srgbClr val="3257B8"/>
                </a:solidFill>
                <a:latin typeface="Times New Roman"/>
                <a:ea typeface="Times New Roman"/>
                <a:cs typeface="Times New Roman"/>
                <a:sym typeface="Times New Roman"/>
              </a:rPr>
              <a:t>Advanced Housing Search</a:t>
            </a:r>
          </a:p>
        </p:txBody>
      </p:sp>
      <p:sp>
        <p:nvSpPr>
          <p:cNvPr id="3" name="TextBox 3"/>
          <p:cNvSpPr txBox="1"/>
          <p:nvPr/>
        </p:nvSpPr>
        <p:spPr>
          <a:xfrm>
            <a:off x="1338114" y="3819281"/>
            <a:ext cx="5003376" cy="611187"/>
          </a:xfrm>
          <a:prstGeom prst="rect">
            <a:avLst/>
          </a:prstGeom>
        </p:spPr>
        <p:txBody>
          <a:bodyPr lIns="0" tIns="0" rIns="0" bIns="0" rtlCol="0" anchor="t">
            <a:spAutoFit/>
          </a:bodyPr>
          <a:lstStyle/>
          <a:p>
            <a:pPr algn="l">
              <a:lnSpc>
                <a:spcPts val="3437"/>
              </a:lnSpc>
            </a:pPr>
            <a:r>
              <a:rPr lang="en-US" sz="4999">
                <a:solidFill>
                  <a:srgbClr val="3257B8"/>
                </a:solidFill>
                <a:latin typeface="Times New Roman"/>
                <a:ea typeface="Times New Roman"/>
                <a:cs typeface="Times New Roman"/>
                <a:sym typeface="Times New Roman"/>
              </a:rPr>
              <a:t>Filter Options</a:t>
            </a:r>
          </a:p>
        </p:txBody>
      </p:sp>
      <p:sp>
        <p:nvSpPr>
          <p:cNvPr id="4" name="TextBox 4"/>
          <p:cNvSpPr txBox="1"/>
          <p:nvPr/>
        </p:nvSpPr>
        <p:spPr>
          <a:xfrm>
            <a:off x="1338114" y="4843498"/>
            <a:ext cx="7805886" cy="2825750"/>
          </a:xfrm>
          <a:prstGeom prst="rect">
            <a:avLst/>
          </a:prstGeom>
        </p:spPr>
        <p:txBody>
          <a:bodyPr lIns="0" tIns="0" rIns="0" bIns="0" rtlCol="0" anchor="t">
            <a:spAutoFit/>
          </a:bodyPr>
          <a:lstStyle/>
          <a:p>
            <a:pPr algn="l">
              <a:lnSpc>
                <a:spcPts val="4375"/>
              </a:lnSpc>
            </a:pPr>
            <a:r>
              <a:rPr lang="en-US" sz="3500">
                <a:solidFill>
                  <a:srgbClr val="15213F"/>
                </a:solidFill>
                <a:latin typeface="Times New Roman"/>
                <a:ea typeface="Times New Roman"/>
                <a:cs typeface="Times New Roman"/>
                <a:sym typeface="Times New Roman"/>
              </a:rPr>
              <a:t>Filter results based on location, price, and size.</a:t>
            </a:r>
          </a:p>
          <a:p>
            <a:pPr algn="l">
              <a:lnSpc>
                <a:spcPts val="4375"/>
              </a:lnSpc>
            </a:pPr>
            <a:r>
              <a:rPr lang="en-US" sz="3500">
                <a:solidFill>
                  <a:srgbClr val="15213F"/>
                </a:solidFill>
                <a:latin typeface="Times New Roman"/>
                <a:ea typeface="Times New Roman"/>
                <a:cs typeface="Times New Roman"/>
                <a:sym typeface="Times New Roman"/>
              </a:rPr>
              <a:t>Display detailed housing information with images and comprehensive descriptions.</a:t>
            </a:r>
          </a:p>
        </p:txBody>
      </p:sp>
      <p:sp>
        <p:nvSpPr>
          <p:cNvPr id="5" name="TextBox 5"/>
          <p:cNvSpPr txBox="1"/>
          <p:nvPr/>
        </p:nvSpPr>
        <p:spPr>
          <a:xfrm>
            <a:off x="10076890" y="3771656"/>
            <a:ext cx="6197555" cy="582612"/>
          </a:xfrm>
          <a:prstGeom prst="rect">
            <a:avLst/>
          </a:prstGeom>
        </p:spPr>
        <p:txBody>
          <a:bodyPr lIns="0" tIns="0" rIns="0" bIns="0" rtlCol="0" anchor="t">
            <a:spAutoFit/>
          </a:bodyPr>
          <a:lstStyle/>
          <a:p>
            <a:pPr algn="l">
              <a:lnSpc>
                <a:spcPts val="3437"/>
              </a:lnSpc>
            </a:pPr>
            <a:r>
              <a:rPr lang="en-US" sz="4499">
                <a:solidFill>
                  <a:srgbClr val="3257B8"/>
                </a:solidFill>
                <a:latin typeface="Times New Roman"/>
                <a:ea typeface="Times New Roman"/>
                <a:cs typeface="Times New Roman"/>
                <a:sym typeface="Times New Roman"/>
              </a:rPr>
              <a:t>AI-Powered Smart Filter</a:t>
            </a:r>
          </a:p>
        </p:txBody>
      </p:sp>
      <p:sp>
        <p:nvSpPr>
          <p:cNvPr id="6" name="TextBox 6"/>
          <p:cNvSpPr txBox="1"/>
          <p:nvPr/>
        </p:nvSpPr>
        <p:spPr>
          <a:xfrm>
            <a:off x="10076890" y="4767298"/>
            <a:ext cx="7805886" cy="3928110"/>
          </a:xfrm>
          <a:prstGeom prst="rect">
            <a:avLst/>
          </a:prstGeom>
        </p:spPr>
        <p:txBody>
          <a:bodyPr lIns="0" tIns="0" rIns="0" bIns="0" rtlCol="0" anchor="t">
            <a:spAutoFit/>
          </a:bodyPr>
          <a:lstStyle/>
          <a:p>
            <a:pPr algn="l">
              <a:lnSpc>
                <a:spcPts val="5145"/>
              </a:lnSpc>
            </a:pPr>
            <a:r>
              <a:rPr lang="en-US" sz="3500">
                <a:solidFill>
                  <a:srgbClr val="15213F"/>
                </a:solidFill>
                <a:latin typeface="Times New Roman"/>
                <a:ea typeface="Times New Roman"/>
                <a:cs typeface="Times New Roman"/>
                <a:sym typeface="Times New Roman"/>
              </a:rPr>
              <a:t>Delivers personalized results based on user preferences and behavior.</a:t>
            </a:r>
          </a:p>
          <a:p>
            <a:pPr algn="l">
              <a:lnSpc>
                <a:spcPts val="5145"/>
              </a:lnSpc>
            </a:pPr>
            <a:r>
              <a:rPr lang="en-US" sz="3500">
                <a:solidFill>
                  <a:srgbClr val="15213F"/>
                </a:solidFill>
                <a:latin typeface="Times New Roman"/>
                <a:ea typeface="Times New Roman"/>
                <a:cs typeface="Times New Roman"/>
                <a:sym typeface="Times New Roman"/>
              </a:rPr>
              <a:t>Utilizes artificial intelligence to enhance the housing search process in a smart and efficient way.</a:t>
            </a:r>
          </a:p>
          <a:p>
            <a:pPr algn="l">
              <a:lnSpc>
                <a:spcPts val="5145"/>
              </a:lnSpc>
            </a:pPr>
            <a:endParaRPr lang="en-US" sz="3500">
              <a:solidFill>
                <a:srgbClr val="15213F"/>
              </a:solidFill>
              <a:latin typeface="Times New Roman"/>
              <a:ea typeface="Times New Roman"/>
              <a:cs typeface="Times New Roman"/>
              <a:sym typeface="Times New Roman"/>
            </a:endParaRPr>
          </a:p>
        </p:txBody>
      </p:sp>
      <p:sp>
        <p:nvSpPr>
          <p:cNvPr id="7" name="TextBox 7"/>
          <p:cNvSpPr txBox="1"/>
          <p:nvPr/>
        </p:nvSpPr>
        <p:spPr>
          <a:xfrm>
            <a:off x="-391673" y="305562"/>
            <a:ext cx="4932741" cy="942975"/>
          </a:xfrm>
          <a:prstGeom prst="rect">
            <a:avLst/>
          </a:prstGeom>
        </p:spPr>
        <p:txBody>
          <a:bodyPr lIns="0" tIns="0" rIns="0" bIns="0" rtlCol="0" anchor="t">
            <a:spAutoFit/>
          </a:bodyPr>
          <a:lstStyle/>
          <a:p>
            <a:pPr algn="r">
              <a:lnSpc>
                <a:spcPts val="6600"/>
              </a:lnSpc>
            </a:pPr>
            <a:r>
              <a:rPr lang="en-US" sz="5500" u="sng">
                <a:solidFill>
                  <a:srgbClr val="3257B8"/>
                </a:solidFill>
                <a:latin typeface="Times New Roman"/>
                <a:ea typeface="Times New Roman"/>
                <a:cs typeface="Times New Roman"/>
                <a:sym typeface="Times New Roman"/>
              </a:rPr>
              <a:t>Key feature: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1445</Words>
  <Application>Microsoft Office PowerPoint</Application>
  <PresentationFormat>Custom</PresentationFormat>
  <Paragraphs>271</Paragraphs>
  <Slides>27</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Times New Roman</vt:lpstr>
      <vt:lpstr>Arial</vt:lpstr>
      <vt:lpstr>Inter</vt:lpstr>
      <vt:lpstr>Open Sans</vt:lpstr>
      <vt:lpstr>Agrandir Medium</vt:lpstr>
      <vt:lpstr>Calibri</vt:lpstr>
      <vt:lpstr>Times New Roman Bold</vt:lpstr>
      <vt:lpstr>Calibri (MS)</vt:lpstr>
      <vt:lpstr>Times New Roman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Professional Modern Company Profile Presentation</dc:title>
  <cp:lastModifiedBy>hager mohammed</cp:lastModifiedBy>
  <cp:revision>3</cp:revision>
  <dcterms:created xsi:type="dcterms:W3CDTF">2006-08-16T00:00:00Z</dcterms:created>
  <dcterms:modified xsi:type="dcterms:W3CDTF">2025-06-11T18:07:59Z</dcterms:modified>
  <dc:identifier>DAGpTDJ8hrs</dc:identifier>
</cp:coreProperties>
</file>